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5143500" cy="9144000"/>
  <p:embeddedFontLst>
    <p:embeddedFont>
      <p:font typeface="No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AtGUCA6GQP1STl3x/ZZvDfdFm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regular.fntdata"/><Relationship Id="rId14" Type="http://schemas.openxmlformats.org/officeDocument/2006/relationships/slide" Target="slides/slide10.xml"/><Relationship Id="rId17" Type="http://schemas.openxmlformats.org/officeDocument/2006/relationships/font" Target="fonts/NotoSans-italic.fntdata"/><Relationship Id="rId16" Type="http://schemas.openxmlformats.org/officeDocument/2006/relationships/font" Target="fonts/NotoSans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Noto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101.png"/><Relationship Id="rId13" Type="http://schemas.openxmlformats.org/officeDocument/2006/relationships/image" Target="../media/image95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93.png"/><Relationship Id="rId15" Type="http://schemas.openxmlformats.org/officeDocument/2006/relationships/image" Target="../media/image107.png"/><Relationship Id="rId14" Type="http://schemas.openxmlformats.org/officeDocument/2006/relationships/image" Target="../media/image100.png"/><Relationship Id="rId16" Type="http://schemas.openxmlformats.org/officeDocument/2006/relationships/image" Target="../media/image108.png"/><Relationship Id="rId5" Type="http://schemas.openxmlformats.org/officeDocument/2006/relationships/image" Target="../media/image64.png"/><Relationship Id="rId6" Type="http://schemas.openxmlformats.org/officeDocument/2006/relationships/image" Target="../media/image106.png"/><Relationship Id="rId7" Type="http://schemas.openxmlformats.org/officeDocument/2006/relationships/image" Target="../media/image92.png"/><Relationship Id="rId8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3.png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112.png"/><Relationship Id="rId6" Type="http://schemas.openxmlformats.org/officeDocument/2006/relationships/image" Target="../media/image20.png"/><Relationship Id="rId7" Type="http://schemas.openxmlformats.org/officeDocument/2006/relationships/image" Target="../media/image111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44.png"/><Relationship Id="rId13" Type="http://schemas.openxmlformats.org/officeDocument/2006/relationships/image" Target="../media/image9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103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3.png"/><Relationship Id="rId13" Type="http://schemas.openxmlformats.org/officeDocument/2006/relationships/image" Target="../media/image9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47.png"/><Relationship Id="rId13" Type="http://schemas.openxmlformats.org/officeDocument/2006/relationships/image" Target="../media/image63.png"/><Relationship Id="rId1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9" Type="http://schemas.openxmlformats.org/officeDocument/2006/relationships/image" Target="../media/image50.png"/><Relationship Id="rId14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69.png"/><Relationship Id="rId7" Type="http://schemas.openxmlformats.org/officeDocument/2006/relationships/image" Target="../media/image49.png"/><Relationship Id="rId8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8.png"/><Relationship Id="rId10" Type="http://schemas.openxmlformats.org/officeDocument/2006/relationships/image" Target="../media/image70.png"/><Relationship Id="rId13" Type="http://schemas.openxmlformats.org/officeDocument/2006/relationships/image" Target="../media/image65.png"/><Relationship Id="rId1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0.png"/><Relationship Id="rId4" Type="http://schemas.openxmlformats.org/officeDocument/2006/relationships/image" Target="../media/image61.png"/><Relationship Id="rId9" Type="http://schemas.openxmlformats.org/officeDocument/2006/relationships/image" Target="../media/image82.png"/><Relationship Id="rId15" Type="http://schemas.openxmlformats.org/officeDocument/2006/relationships/image" Target="../media/image16.png"/><Relationship Id="rId14" Type="http://schemas.openxmlformats.org/officeDocument/2006/relationships/image" Target="../media/image64.png"/><Relationship Id="rId17" Type="http://schemas.openxmlformats.org/officeDocument/2006/relationships/image" Target="../media/image86.png"/><Relationship Id="rId16" Type="http://schemas.openxmlformats.org/officeDocument/2006/relationships/image" Target="../media/image17.png"/><Relationship Id="rId5" Type="http://schemas.openxmlformats.org/officeDocument/2006/relationships/image" Target="../media/image72.png"/><Relationship Id="rId19" Type="http://schemas.openxmlformats.org/officeDocument/2006/relationships/image" Target="../media/image25.png"/><Relationship Id="rId6" Type="http://schemas.openxmlformats.org/officeDocument/2006/relationships/image" Target="../media/image38.png"/><Relationship Id="rId18" Type="http://schemas.openxmlformats.org/officeDocument/2006/relationships/image" Target="../media/image85.png"/><Relationship Id="rId7" Type="http://schemas.openxmlformats.org/officeDocument/2006/relationships/image" Target="../media/image67.png"/><Relationship Id="rId8" Type="http://schemas.openxmlformats.org/officeDocument/2006/relationships/image" Target="../media/image5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76.png"/><Relationship Id="rId13" Type="http://schemas.openxmlformats.org/officeDocument/2006/relationships/image" Target="../media/image90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49.png"/><Relationship Id="rId15" Type="http://schemas.openxmlformats.org/officeDocument/2006/relationships/image" Target="../media/image37.png"/><Relationship Id="rId14" Type="http://schemas.openxmlformats.org/officeDocument/2006/relationships/image" Target="../media/image102.png"/><Relationship Id="rId16" Type="http://schemas.openxmlformats.org/officeDocument/2006/relationships/image" Target="../media/image25.png"/><Relationship Id="rId5" Type="http://schemas.openxmlformats.org/officeDocument/2006/relationships/image" Target="../media/image78.png"/><Relationship Id="rId6" Type="http://schemas.openxmlformats.org/officeDocument/2006/relationships/image" Target="../media/image73.png"/><Relationship Id="rId7" Type="http://schemas.openxmlformats.org/officeDocument/2006/relationships/image" Target="../media/image97.png"/><Relationship Id="rId8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72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3597" y="228600"/>
            <a:ext cx="321469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2174941" y="182006"/>
            <a:ext cx="4712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75"/>
              <a:buFont typeface="Times New Roman"/>
              <a:buNone/>
            </a:pPr>
            <a:r>
              <a:rPr b="1" i="0" lang="en-US" sz="337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WAYNE ENTERPRISES</a:t>
            </a:r>
            <a:endParaRPr b="0" i="0" sz="33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033610" y="951011"/>
            <a:ext cx="5148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5E7EB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E5E7EB"/>
                </a:solidFill>
                <a:latin typeface="Arial"/>
                <a:ea typeface="Arial"/>
                <a:cs typeface="Arial"/>
                <a:sym typeface="Arial"/>
              </a:rPr>
              <a:t>Strategic Analysis Report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371600" y="1244798"/>
            <a:ext cx="6400800" cy="4284464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1600200" y="1473398"/>
            <a:ext cx="6015038" cy="371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025"/>
              <a:buFont typeface="Times New Roman"/>
              <a:buNone/>
            </a:pPr>
            <a:r>
              <a:rPr b="1" i="0" lang="en-US" sz="2025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Executive Summary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1600200" y="2016323"/>
            <a:ext cx="29289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Performance Indicators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1600200" y="2359223"/>
            <a:ext cx="2857500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1685925" y="2473523"/>
            <a:ext cx="133881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Revenue Growth (2024)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3776337" y="2444948"/>
            <a:ext cx="66707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+18.2%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600200" y="2844998"/>
            <a:ext cx="2857500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1685925" y="2959298"/>
            <a:ext cx="1168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Employee Retention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3874424" y="2930723"/>
            <a:ext cx="568989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94.9%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1600200" y="3330773"/>
            <a:ext cx="2857500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"/>
          <p:cNvSpPr/>
          <p:nvPr/>
        </p:nvSpPr>
        <p:spPr>
          <a:xfrm>
            <a:off x="1685925" y="3445073"/>
            <a:ext cx="96825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R&amp;D Investment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3913687" y="3416498"/>
            <a:ext cx="529726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$2.1B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1600200" y="3816548"/>
            <a:ext cx="2857500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"/>
          <p:cNvSpPr/>
          <p:nvPr/>
        </p:nvSpPr>
        <p:spPr>
          <a:xfrm>
            <a:off x="1685925" y="3930848"/>
            <a:ext cx="98014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Crime Reduction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3966149" y="3902273"/>
            <a:ext cx="4772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-35%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4686300" y="2016323"/>
            <a:ext cx="292893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Strategic Highlights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6" name="Google Shape;3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300" y="238779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4886325" y="2359223"/>
            <a:ext cx="236343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Aerospace Division Leading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4886325" y="2530673"/>
            <a:ext cx="236343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24.2% market share with strong Q4 performance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9" name="Google Shape;3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6300" y="2787848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"/>
          <p:cNvSpPr/>
          <p:nvPr/>
        </p:nvSpPr>
        <p:spPr>
          <a:xfrm>
            <a:off x="4914900" y="2759273"/>
            <a:ext cx="246554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HR Excellence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4914900" y="2930723"/>
            <a:ext cx="246554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100% retention at senior levels, improving diversity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" name="Google Shape;4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6300" y="318789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4857750" y="3159323"/>
            <a:ext cx="248264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Innovation Pipeline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4857750" y="3330773"/>
            <a:ext cx="248264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75 active projects, high commercialization potential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86300" y="358794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"/>
          <p:cNvSpPr/>
          <p:nvPr/>
        </p:nvSpPr>
        <p:spPr>
          <a:xfrm>
            <a:off x="4886325" y="3559373"/>
            <a:ext cx="209660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Security Operations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886325" y="3730823"/>
            <a:ext cx="209660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Significant crime prevention improvements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600200" y="4445198"/>
            <a:ext cx="5943600" cy="855464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"/>
          <p:cNvSpPr/>
          <p:nvPr/>
        </p:nvSpPr>
        <p:spPr>
          <a:xfrm>
            <a:off x="1714500" y="4559498"/>
            <a:ext cx="5786438" cy="626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Wayne Enterprises demonstrates exceptional performance across all divisions with strong financial growth, 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                   outstanding human capital management, innovative R&amp;D pipeline, and effective security operations. 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                    The company is well-positioned for continued expansion and market leadership.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3176820" y="5700713"/>
            <a:ext cx="286179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Arial"/>
              <a:buNone/>
            </a:pPr>
            <a:r>
              <a:rPr b="0" i="0" lang="en-US" sz="78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Analysis • Wayne Enterprises Board Report • 2024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0" name="Google Shape;6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0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2" name="Google Shape;69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41102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0"/>
          <p:cNvSpPr/>
          <p:nvPr/>
        </p:nvSpPr>
        <p:spPr>
          <a:xfrm>
            <a:off x="612577" y="285750"/>
            <a:ext cx="2351661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&amp; Next Steps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0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Summary of key findings and recommended actions for Wayne Enterprises' continued success and growth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0"/>
          <p:cNvSpPr/>
          <p:nvPr/>
        </p:nvSpPr>
        <p:spPr>
          <a:xfrm>
            <a:off x="171450" y="1028700"/>
            <a:ext cx="4343400" cy="42005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Findings Summary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0"/>
          <p:cNvSpPr/>
          <p:nvPr/>
        </p:nvSpPr>
        <p:spPr>
          <a:xfrm>
            <a:off x="285750" y="1428750"/>
            <a:ext cx="4114800" cy="4286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8" name="Google Shape;69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" y="15144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"/>
          <p:cNvSpPr/>
          <p:nvPr/>
        </p:nvSpPr>
        <p:spPr>
          <a:xfrm>
            <a:off x="542925" y="1485900"/>
            <a:ext cx="31423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Financial Excellence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0"/>
          <p:cNvSpPr/>
          <p:nvPr/>
        </p:nvSpPr>
        <p:spPr>
          <a:xfrm>
            <a:off x="542925" y="1657350"/>
            <a:ext cx="3142329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18.2% revenue growth with strong profitability across all divisions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0"/>
          <p:cNvSpPr/>
          <p:nvPr/>
        </p:nvSpPr>
        <p:spPr>
          <a:xfrm>
            <a:off x="285750" y="1943100"/>
            <a:ext cx="4114800" cy="4286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2" name="Google Shape;70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202882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"/>
          <p:cNvSpPr/>
          <p:nvPr/>
        </p:nvSpPr>
        <p:spPr>
          <a:xfrm>
            <a:off x="571500" y="2000250"/>
            <a:ext cx="33257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Human Capital Strength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0"/>
          <p:cNvSpPr/>
          <p:nvPr/>
        </p:nvSpPr>
        <p:spPr>
          <a:xfrm>
            <a:off x="571500" y="2171700"/>
            <a:ext cx="33257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94.9% retention rate with improving diversity and satisfaction metrics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0"/>
          <p:cNvSpPr/>
          <p:nvPr/>
        </p:nvSpPr>
        <p:spPr>
          <a:xfrm>
            <a:off x="285750" y="2457450"/>
            <a:ext cx="4114800" cy="42862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6" name="Google Shape;70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2543175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"/>
          <p:cNvSpPr/>
          <p:nvPr/>
        </p:nvSpPr>
        <p:spPr>
          <a:xfrm>
            <a:off x="514350" y="2514600"/>
            <a:ext cx="314302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Innovation Leadership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0"/>
          <p:cNvSpPr/>
          <p:nvPr/>
        </p:nvSpPr>
        <p:spPr>
          <a:xfrm>
            <a:off x="514350" y="2686050"/>
            <a:ext cx="314302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$2.1B R&amp;D investment with 42% high commercialization potential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0"/>
          <p:cNvSpPr/>
          <p:nvPr/>
        </p:nvSpPr>
        <p:spPr>
          <a:xfrm>
            <a:off x="285750" y="2971800"/>
            <a:ext cx="4114800" cy="4286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0" name="Google Shape;71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" y="305752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0"/>
          <p:cNvSpPr/>
          <p:nvPr/>
        </p:nvSpPr>
        <p:spPr>
          <a:xfrm>
            <a:off x="542925" y="3028950"/>
            <a:ext cx="292210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Security Impact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0"/>
          <p:cNvSpPr/>
          <p:nvPr/>
        </p:nvSpPr>
        <p:spPr>
          <a:xfrm>
            <a:off x="542925" y="3200400"/>
            <a:ext cx="2922101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35% reduction in crime incidents with improved public safety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13" name="Google Shape;713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3571875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"/>
          <p:cNvSpPr/>
          <p:nvPr/>
        </p:nvSpPr>
        <p:spPr>
          <a:xfrm>
            <a:off x="557213" y="3543300"/>
            <a:ext cx="302412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Operational Excellence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0"/>
          <p:cNvSpPr/>
          <p:nvPr/>
        </p:nvSpPr>
        <p:spPr>
          <a:xfrm>
            <a:off x="557213" y="3714750"/>
            <a:ext cx="302412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94.2% quality scores with ongoing sustainability improvements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0"/>
          <p:cNvSpPr/>
          <p:nvPr/>
        </p:nvSpPr>
        <p:spPr>
          <a:xfrm>
            <a:off x="4629150" y="1028700"/>
            <a:ext cx="4343400" cy="42005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Immediate Action Plan (Next 90 Days)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0"/>
          <p:cNvSpPr/>
          <p:nvPr/>
        </p:nvSpPr>
        <p:spPr>
          <a:xfrm>
            <a:off x="4743450" y="1428750"/>
            <a:ext cx="4114800" cy="857250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0"/>
          <p:cNvSpPr/>
          <p:nvPr/>
        </p:nvSpPr>
        <p:spPr>
          <a:xfrm>
            <a:off x="4743450" y="1428750"/>
            <a:ext cx="28575" cy="8572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"/>
          <p:cNvSpPr/>
          <p:nvPr/>
        </p:nvSpPr>
        <p:spPr>
          <a:xfrm>
            <a:off x="4829175" y="1514475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Week 1-2: Security Enhancement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0"/>
          <p:cNvSpPr/>
          <p:nvPr/>
        </p:nvSpPr>
        <p:spPr>
          <a:xfrm>
            <a:off x="4829175" y="17145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Approve $25M budget for The Narrows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0"/>
          <p:cNvSpPr/>
          <p:nvPr/>
        </p:nvSpPr>
        <p:spPr>
          <a:xfrm>
            <a:off x="4829175" y="18859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Deploy 50 additional Wayne Tech units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0"/>
          <p:cNvSpPr/>
          <p:nvPr/>
        </p:nvSpPr>
        <p:spPr>
          <a:xfrm>
            <a:off x="4829175" y="20574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Launch community engagement initiative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0"/>
          <p:cNvSpPr/>
          <p:nvPr/>
        </p:nvSpPr>
        <p:spPr>
          <a:xfrm>
            <a:off x="4857750" y="2457450"/>
            <a:ext cx="39862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Week 3-4: R&amp;D Acceleration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0"/>
          <p:cNvSpPr/>
          <p:nvPr/>
        </p:nvSpPr>
        <p:spPr>
          <a:xfrm>
            <a:off x="4857750" y="2657475"/>
            <a:ext cx="398621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Fast-track neural interface project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0"/>
          <p:cNvSpPr/>
          <p:nvPr/>
        </p:nvSpPr>
        <p:spPr>
          <a:xfrm>
            <a:off x="4857750" y="2828925"/>
            <a:ext cx="398621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Allocate additional $50M to high-potential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0"/>
          <p:cNvSpPr/>
          <p:nvPr/>
        </p:nvSpPr>
        <p:spPr>
          <a:xfrm>
            <a:off x="4857750" y="3000375"/>
            <a:ext cx="398621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innovation task force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0"/>
          <p:cNvSpPr/>
          <p:nvPr/>
        </p:nvSpPr>
        <p:spPr>
          <a:xfrm>
            <a:off x="4743450" y="3314700"/>
            <a:ext cx="4114800" cy="85725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0"/>
          <p:cNvSpPr/>
          <p:nvPr/>
        </p:nvSpPr>
        <p:spPr>
          <a:xfrm>
            <a:off x="4743450" y="3314700"/>
            <a:ext cx="28575" cy="85725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0"/>
          <p:cNvSpPr/>
          <p:nvPr/>
        </p:nvSpPr>
        <p:spPr>
          <a:xfrm>
            <a:off x="4829175" y="3400425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Month 2: Operational Optimization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0"/>
          <p:cNvSpPr/>
          <p:nvPr/>
        </p:nvSpPr>
        <p:spPr>
          <a:xfrm>
            <a:off x="4829175" y="36004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Begin Gotham Main facility expansion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0"/>
          <p:cNvSpPr/>
          <p:nvPr/>
        </p:nvSpPr>
        <p:spPr>
          <a:xfrm>
            <a:off x="4829175" y="37719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Implement supply chain AI forecasting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0"/>
          <p:cNvSpPr/>
          <p:nvPr/>
        </p:nvSpPr>
        <p:spPr>
          <a:xfrm>
            <a:off x="4829175" y="39433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Launch sustainability audit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0"/>
          <p:cNvSpPr/>
          <p:nvPr/>
        </p:nvSpPr>
        <p:spPr>
          <a:xfrm>
            <a:off x="4743450" y="4257675"/>
            <a:ext cx="4114800" cy="8572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0"/>
          <p:cNvSpPr/>
          <p:nvPr/>
        </p:nvSpPr>
        <p:spPr>
          <a:xfrm>
            <a:off x="4743450" y="4257675"/>
            <a:ext cx="28575" cy="85725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0"/>
          <p:cNvSpPr/>
          <p:nvPr/>
        </p:nvSpPr>
        <p:spPr>
          <a:xfrm>
            <a:off x="4829175" y="43434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Month 3: Strategic Planning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0"/>
          <p:cNvSpPr/>
          <p:nvPr/>
        </p:nvSpPr>
        <p:spPr>
          <a:xfrm>
            <a:off x="4829175" y="454342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Finalize 2025 expansion strategy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10"/>
          <p:cNvSpPr/>
          <p:nvPr/>
        </p:nvSpPr>
        <p:spPr>
          <a:xfrm>
            <a:off x="4829175" y="471487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Asia-Pacific market entry plan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10"/>
          <p:cNvSpPr/>
          <p:nvPr/>
        </p:nvSpPr>
        <p:spPr>
          <a:xfrm>
            <a:off x="4829175" y="488632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Complete carbon neutrality roadmap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0"/>
          <p:cNvSpPr/>
          <p:nvPr/>
        </p:nvSpPr>
        <p:spPr>
          <a:xfrm>
            <a:off x="171450" y="5343525"/>
            <a:ext cx="4343400" cy="28289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0"/>
          <p:cNvSpPr/>
          <p:nvPr/>
        </p:nvSpPr>
        <p:spPr>
          <a:xfrm>
            <a:off x="285750" y="5457825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Success Metrics &amp; KPIs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0"/>
          <p:cNvSpPr/>
          <p:nvPr/>
        </p:nvSpPr>
        <p:spPr>
          <a:xfrm>
            <a:off x="285750" y="5743575"/>
            <a:ext cx="2028825" cy="4286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0"/>
          <p:cNvSpPr/>
          <p:nvPr/>
        </p:nvSpPr>
        <p:spPr>
          <a:xfrm>
            <a:off x="342900" y="5800725"/>
            <a:ext cx="198596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22%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0"/>
          <p:cNvSpPr/>
          <p:nvPr/>
        </p:nvSpPr>
        <p:spPr>
          <a:xfrm>
            <a:off x="342900" y="6000750"/>
            <a:ext cx="198596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Revenue Growth Target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"/>
          <p:cNvSpPr/>
          <p:nvPr/>
        </p:nvSpPr>
        <p:spPr>
          <a:xfrm>
            <a:off x="2371725" y="5743575"/>
            <a:ext cx="2028825" cy="4286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0"/>
          <p:cNvSpPr/>
          <p:nvPr/>
        </p:nvSpPr>
        <p:spPr>
          <a:xfrm>
            <a:off x="2428875" y="5800725"/>
            <a:ext cx="198596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96%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0"/>
          <p:cNvSpPr/>
          <p:nvPr/>
        </p:nvSpPr>
        <p:spPr>
          <a:xfrm>
            <a:off x="2428875" y="6000750"/>
            <a:ext cx="198596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Employee Retention Target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0"/>
          <p:cNvSpPr/>
          <p:nvPr/>
        </p:nvSpPr>
        <p:spPr>
          <a:xfrm>
            <a:off x="285750" y="6229350"/>
            <a:ext cx="2028825" cy="4286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0"/>
          <p:cNvSpPr/>
          <p:nvPr/>
        </p:nvSpPr>
        <p:spPr>
          <a:xfrm>
            <a:off x="342900" y="6286500"/>
            <a:ext cx="198596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-20%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10"/>
          <p:cNvSpPr/>
          <p:nvPr/>
        </p:nvSpPr>
        <p:spPr>
          <a:xfrm>
            <a:off x="342900" y="6486525"/>
            <a:ext cx="198596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Security Incidents Reduction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10"/>
          <p:cNvSpPr/>
          <p:nvPr/>
        </p:nvSpPr>
        <p:spPr>
          <a:xfrm>
            <a:off x="2428875" y="6286500"/>
            <a:ext cx="198596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300+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10"/>
          <p:cNvSpPr/>
          <p:nvPr/>
        </p:nvSpPr>
        <p:spPr>
          <a:xfrm>
            <a:off x="2428875" y="6486525"/>
            <a:ext cx="198596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Patent Applications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0"/>
          <p:cNvSpPr/>
          <p:nvPr/>
        </p:nvSpPr>
        <p:spPr>
          <a:xfrm>
            <a:off x="285750" y="6743700"/>
            <a:ext cx="4114800" cy="1057275"/>
          </a:xfrm>
          <a:prstGeom prst="rect">
            <a:avLst/>
          </a:prstGeom>
          <a:solidFill>
            <a:srgbClr val="F9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371475" y="6829425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Quarterly Review Schedule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10"/>
          <p:cNvSpPr/>
          <p:nvPr/>
        </p:nvSpPr>
        <p:spPr>
          <a:xfrm>
            <a:off x="371475" y="705802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Q1 2025: Security operations assessment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10"/>
          <p:cNvSpPr/>
          <p:nvPr/>
        </p:nvSpPr>
        <p:spPr>
          <a:xfrm>
            <a:off x="371475" y="722947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Q2 2025: R&amp;D pipeline review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10"/>
          <p:cNvSpPr/>
          <p:nvPr/>
        </p:nvSpPr>
        <p:spPr>
          <a:xfrm>
            <a:off x="371475" y="740092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Q3 2025: Product launch evaluation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10"/>
          <p:cNvSpPr/>
          <p:nvPr/>
        </p:nvSpPr>
        <p:spPr>
          <a:xfrm>
            <a:off x="371475" y="7572375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Q4 2025: Annual performance analysis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10"/>
          <p:cNvSpPr/>
          <p:nvPr/>
        </p:nvSpPr>
        <p:spPr>
          <a:xfrm>
            <a:off x="4629150" y="5343525"/>
            <a:ext cx="4343400" cy="28289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4743450" y="5457825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Strategic Vision 2025-2027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0"/>
          <p:cNvSpPr/>
          <p:nvPr/>
        </p:nvSpPr>
        <p:spPr>
          <a:xfrm>
            <a:off x="4743450" y="5743575"/>
            <a:ext cx="4114800" cy="71437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2" name="Google Shape;76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5125" y="582930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0"/>
          <p:cNvSpPr/>
          <p:nvPr/>
        </p:nvSpPr>
        <p:spPr>
          <a:xfrm>
            <a:off x="4829175" y="60579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Global Market Leader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0"/>
          <p:cNvSpPr/>
          <p:nvPr/>
        </p:nvSpPr>
        <p:spPr>
          <a:xfrm>
            <a:off x="4829175" y="62293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Expand to 15 new markets with $12B annual revenue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0"/>
          <p:cNvSpPr/>
          <p:nvPr/>
        </p:nvSpPr>
        <p:spPr>
          <a:xfrm>
            <a:off x="4743450" y="6543675"/>
            <a:ext cx="4114800" cy="71437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6" name="Google Shape;7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15125" y="662940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"/>
          <p:cNvSpPr/>
          <p:nvPr/>
        </p:nvSpPr>
        <p:spPr>
          <a:xfrm>
            <a:off x="4829175" y="68580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Sustainability Pioneer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0"/>
          <p:cNvSpPr/>
          <p:nvPr/>
        </p:nvSpPr>
        <p:spPr>
          <a:xfrm>
            <a:off x="4829175" y="70294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Achieve carbon neutrality and ESG leadership position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10"/>
          <p:cNvSpPr/>
          <p:nvPr/>
        </p:nvSpPr>
        <p:spPr>
          <a:xfrm>
            <a:off x="4743450" y="7343775"/>
            <a:ext cx="4114800" cy="714375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0" name="Google Shape;770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15125" y="742950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0"/>
          <p:cNvSpPr/>
          <p:nvPr/>
        </p:nvSpPr>
        <p:spPr>
          <a:xfrm>
            <a:off x="4829175" y="76581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Innovation Catalyst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10"/>
          <p:cNvSpPr/>
          <p:nvPr/>
        </p:nvSpPr>
        <p:spPr>
          <a:xfrm>
            <a:off x="4829175" y="78295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Launch 5 breakthrough technologies, 500+ patents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0"/>
          <p:cNvSpPr/>
          <p:nvPr/>
        </p:nvSpPr>
        <p:spPr>
          <a:xfrm>
            <a:off x="171450" y="8286750"/>
            <a:ext cx="8801100" cy="12287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5750" y="8401050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Board Resolution &amp; Next Steps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0"/>
          <p:cNvSpPr/>
          <p:nvPr/>
        </p:nvSpPr>
        <p:spPr>
          <a:xfrm>
            <a:off x="285750" y="8686800"/>
            <a:ext cx="2781291" cy="714375"/>
          </a:xfrm>
          <a:prstGeom prst="rect">
            <a:avLst/>
          </a:prstGeom>
          <a:solidFill>
            <a:srgbClr val="FE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76" name="Google Shape;77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90656" y="8772525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0"/>
          <p:cNvSpPr/>
          <p:nvPr/>
        </p:nvSpPr>
        <p:spPr>
          <a:xfrm>
            <a:off x="371475" y="9001125"/>
            <a:ext cx="26812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Approve Budget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0"/>
          <p:cNvSpPr/>
          <p:nvPr/>
        </p:nvSpPr>
        <p:spPr>
          <a:xfrm>
            <a:off x="371475" y="9172575"/>
            <a:ext cx="26812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$605M strategic investment allocation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0"/>
          <p:cNvSpPr/>
          <p:nvPr/>
        </p:nvSpPr>
        <p:spPr>
          <a:xfrm>
            <a:off x="3181341" y="8686800"/>
            <a:ext cx="2781291" cy="7143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0" name="Google Shape;780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64816" y="8772525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"/>
          <p:cNvSpPr/>
          <p:nvPr/>
        </p:nvSpPr>
        <p:spPr>
          <a:xfrm>
            <a:off x="3267066" y="9001125"/>
            <a:ext cx="26812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Authorize Initiatives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0"/>
          <p:cNvSpPr/>
          <p:nvPr/>
        </p:nvSpPr>
        <p:spPr>
          <a:xfrm>
            <a:off x="3267066" y="9172575"/>
            <a:ext cx="26812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Security enhancement and R&amp;D acceleration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0"/>
          <p:cNvSpPr/>
          <p:nvPr/>
        </p:nvSpPr>
        <p:spPr>
          <a:xfrm>
            <a:off x="6076931" y="8686800"/>
            <a:ext cx="2781319" cy="7143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4" name="Google Shape;784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392581" y="8772525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0"/>
          <p:cNvSpPr/>
          <p:nvPr/>
        </p:nvSpPr>
        <p:spPr>
          <a:xfrm>
            <a:off x="6162656" y="9001125"/>
            <a:ext cx="268130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Schedule Reviews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0"/>
          <p:cNvSpPr/>
          <p:nvPr/>
        </p:nvSpPr>
        <p:spPr>
          <a:xfrm>
            <a:off x="6162656" y="9172575"/>
            <a:ext cx="268130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Quarterly progress assessments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0"/>
          <p:cNvSpPr/>
          <p:nvPr/>
        </p:nvSpPr>
        <p:spPr>
          <a:xfrm>
            <a:off x="171450" y="9629775"/>
            <a:ext cx="8801100" cy="371475"/>
          </a:xfrm>
          <a:prstGeom prst="rect">
            <a:avLst/>
          </a:prstGeom>
          <a:solidFill>
            <a:srgbClr val="4C1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8" name="Google Shape;78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00813" y="9745861"/>
            <a:ext cx="144661" cy="12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"/>
          <p:cNvSpPr/>
          <p:nvPr/>
        </p:nvSpPr>
        <p:spPr>
          <a:xfrm>
            <a:off x="938371" y="9744075"/>
            <a:ext cx="757622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Arial"/>
              <a:buNone/>
            </a:pPr>
            <a:r>
              <a:rPr b="1" i="0" lang="en-US" sz="101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Wayne Enterprises is positioned for unprecedented growth and market leadership through data-driven strategic execution.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0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14313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585788" y="285750"/>
            <a:ext cx="4697992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Performance: Strong Growth Trajectory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Revenue and profit trends showing Wayne Aerospace and Construction leading growth, with Foundation operating as planned for social impact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71450" y="1028700"/>
            <a:ext cx="5829300" cy="26003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5750" y="1143000"/>
            <a:ext cx="56721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Revenue Growth by Division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3" name="Google Shape;6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56007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285750" y="3318272"/>
            <a:ext cx="66361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Key Insight: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877928" y="3318272"/>
            <a:ext cx="4334470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Wayne Aerospace shows consistent upward trajectory with 24.2% market share in Q4 2024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6115050" y="1028700"/>
            <a:ext cx="2857500" cy="26003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6229350" y="1143000"/>
            <a:ext cx="27003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Q4 2024 Highlights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6343650" y="1428750"/>
            <a:ext cx="25860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Wayne Aerospace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6343650" y="1600200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Revenue: $1.95B (+18%)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6343650" y="1743075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Profit: $630M (+34%)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6343650" y="1971675"/>
            <a:ext cx="25860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Wayne Construction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6343650" y="2143125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Revenue: $3.38B (+21%)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6343650" y="2286000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Profit: $861M (+30%)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343650" y="2514600"/>
            <a:ext cx="25860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D28D9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6D28D9"/>
                </a:solidFill>
                <a:latin typeface="Noto Sans"/>
                <a:ea typeface="Noto Sans"/>
                <a:cs typeface="Noto Sans"/>
                <a:sym typeface="Noto Sans"/>
              </a:rPr>
              <a:t>Wayne Biotech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6343650" y="2686050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Revenue: $1.62B (+27%)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6343650" y="2828925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Profit: $515M (+32%)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6343650" y="3057525"/>
            <a:ext cx="25860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Applied Sciences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6343650" y="3228975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Revenue: $1.28B (+31%)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6343650" y="3371850"/>
            <a:ext cx="25860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Profit: $370M (+42%)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171450" y="3743325"/>
            <a:ext cx="5829300" cy="25431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85750" y="3857625"/>
            <a:ext cx="56721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Net Profit Growth Trajectory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4143375"/>
            <a:ext cx="56007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/>
          <p:nvPr/>
        </p:nvSpPr>
        <p:spPr>
          <a:xfrm>
            <a:off x="285750" y="6032897"/>
            <a:ext cx="821754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Strategic Note: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036067" y="6032897"/>
            <a:ext cx="475143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Foundation's planned losses support social impact initiatives while other divisions drive profitability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6115050" y="3743325"/>
            <a:ext cx="2857500" cy="25431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6229350" y="3857625"/>
            <a:ext cx="27003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Market Leadership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9350" y="4143375"/>
            <a:ext cx="26289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/>
          <p:nvPr/>
        </p:nvSpPr>
        <p:spPr>
          <a:xfrm>
            <a:off x="6229350" y="5143500"/>
            <a:ext cx="112388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Customer Satisfaction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8531089" y="5143500"/>
            <a:ext cx="398599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4.6/5.0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6229350" y="5343525"/>
            <a:ext cx="85616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R&amp;D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7985736" y="5343525"/>
            <a:ext cx="9439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12.8% of Revenue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6229350" y="5543550"/>
            <a:ext cx="624129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YoY Growth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8510801" y="5543550"/>
            <a:ext cx="41888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+18.2%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71450" y="6400800"/>
            <a:ext cx="8801100" cy="514350"/>
          </a:xfrm>
          <a:prstGeom prst="rect">
            <a:avLst/>
          </a:prstGeom>
          <a:solidFill>
            <a:srgbClr val="1E3A8A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2125" y="651152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566756" y="6507956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1500299" y="6507956"/>
            <a:ext cx="7323013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profit-generating divisions show accelerating growth with strong market positions,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while Foundation's social investments align with long-term sustainability goals.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639366" y="285750"/>
            <a:ext cx="2512089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Capital Excellence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Outstanding retention rates, improving diversity metrics, and strong correlation between security clearance levels and employee satisfaction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1714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Retention Excellence Across All Levels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285750" y="2857500"/>
            <a:ext cx="2028825" cy="4000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342900" y="2918222"/>
            <a:ext cx="814248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Executive Level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342900" y="30575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100% Retention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2371725" y="2857500"/>
            <a:ext cx="2028825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2428875" y="2918222"/>
            <a:ext cx="66132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Senior Level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2428875" y="30575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99.7% Retention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46291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Security Clearance &amp; Satisfaction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9" name="Google Shape;11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/>
          <p:nvPr/>
        </p:nvSpPr>
        <p:spPr>
          <a:xfrm>
            <a:off x="4743450" y="2861072"/>
            <a:ext cx="68033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Key Finding: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4743450" y="2861072"/>
            <a:ext cx="3821850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Higher security clearance levels correlate with increased employee satisfaction across all departments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71450" y="34861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2857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Diversity &amp; Inclusion Progress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50" y="388620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>
            <a:off x="285750" y="5314950"/>
            <a:ext cx="767451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Wayne Biotech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3899064" y="5314950"/>
            <a:ext cx="57292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0.82 Index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285750" y="5486400"/>
            <a:ext cx="9038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Wayne Aerospace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899064" y="5486400"/>
            <a:ext cx="57292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0.75 Index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4629150" y="34861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47434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Key HR Metrics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"/>
          <p:cNvSpPr/>
          <p:nvPr/>
        </p:nvSpPr>
        <p:spPr>
          <a:xfrm>
            <a:off x="4743450" y="3886200"/>
            <a:ext cx="4114800" cy="3143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0600" y="3986213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4986338" y="3957638"/>
            <a:ext cx="102585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Overall Retention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/>
          <p:nvPr/>
        </p:nvSpPr>
        <p:spPr>
          <a:xfrm>
            <a:off x="8386456" y="3943350"/>
            <a:ext cx="486082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94.9%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4743450" y="4286250"/>
            <a:ext cx="4114800" cy="3143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4386263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"/>
          <p:cNvSpPr/>
          <p:nvPr/>
        </p:nvSpPr>
        <p:spPr>
          <a:xfrm>
            <a:off x="4986338" y="4357688"/>
            <a:ext cx="140271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Avg Performance Rating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8333742" y="4343400"/>
            <a:ext cx="538795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5.2/6.0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743450" y="4686300"/>
            <a:ext cx="4114800" cy="3143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0600" y="4786313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"/>
          <p:cNvSpPr/>
          <p:nvPr/>
        </p:nvSpPr>
        <p:spPr>
          <a:xfrm>
            <a:off x="5000625" y="4757738"/>
            <a:ext cx="11641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Training Hours/Year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555924" y="4743450"/>
            <a:ext cx="31661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165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0600" y="5186363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4943475" y="5157788"/>
            <a:ext cx="117581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Internal Promotions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8100147" y="5143500"/>
            <a:ext cx="772390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18/month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743450" y="5486400"/>
            <a:ext cx="4114800" cy="314325"/>
          </a:xfrm>
          <a:prstGeom prst="rect">
            <a:avLst/>
          </a:prstGeom>
          <a:solidFill>
            <a:srgbClr val="FDF2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00600" y="55864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4972050" y="5557838"/>
            <a:ext cx="127114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Employee Satisfaction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8374456" y="5543550"/>
            <a:ext cx="498081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B277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DB2777"/>
                </a:solidFill>
                <a:latin typeface="Noto Sans"/>
                <a:ea typeface="Noto Sans"/>
                <a:cs typeface="Noto Sans"/>
                <a:sym typeface="Noto Sans"/>
              </a:rPr>
              <a:t>8.7/10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171450" y="6029325"/>
            <a:ext cx="8801100" cy="514350"/>
          </a:xfrm>
          <a:prstGeom prst="rect">
            <a:avLst/>
          </a:prstGeom>
          <a:solidFill>
            <a:srgbClr val="064E3B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1848" y="6140053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/>
          <p:nvPr/>
        </p:nvSpPr>
        <p:spPr>
          <a:xfrm>
            <a:off x="536479" y="6136481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1470022" y="6136481"/>
            <a:ext cx="7383568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Wayne Enterprises maintains industry-leading retention rates with continuous improvement in diversity metrics.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The correlation between security clearance and satisfaction indicates strong employee trust and engagement.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88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4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160734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532209" y="285750"/>
            <a:ext cx="2405351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R&amp;D Innovation Pipeline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High-potential projects in neural interfaces, quantum computing, and fusion power with strong patent portfolio and commercialization prospects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171450" y="1028700"/>
            <a:ext cx="5829300" cy="29432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285750" y="1143000"/>
            <a:ext cx="56721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R&amp;D Investment by Category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6" name="Google Shape;1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5600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285750" y="3089672"/>
            <a:ext cx="1194290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Total R&amp;D Investment: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408602" y="3089672"/>
            <a:ext cx="3401876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$2.1B across 75 active projects with focus on high-impact technologies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6115050" y="1028700"/>
            <a:ext cx="2857500" cy="29432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6229350" y="1143000"/>
            <a:ext cx="27003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Innovation Metrics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6229350" y="1428750"/>
            <a:ext cx="2628900" cy="54292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6315075" y="1514475"/>
            <a:ext cx="25288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75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6315075" y="1743075"/>
            <a:ext cx="25288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Active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6229350" y="2057400"/>
            <a:ext cx="2628900" cy="5429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6315075" y="2143125"/>
            <a:ext cx="25288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68%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6315075" y="2371725"/>
            <a:ext cx="25288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Timeline Adherence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6229350" y="2686050"/>
            <a:ext cx="2628900" cy="5429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6315075" y="2771775"/>
            <a:ext cx="25288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245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6315075" y="3000375"/>
            <a:ext cx="25288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Patent Applications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6229350" y="3314700"/>
            <a:ext cx="2628900" cy="5429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6315075" y="3400425"/>
            <a:ext cx="25288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42%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6315075" y="3629025"/>
            <a:ext cx="25288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High Commercial Potential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171450" y="4086225"/>
            <a:ext cx="2857500" cy="25717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>
            <a:off x="285750" y="4200525"/>
            <a:ext cx="27003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Commercial Potential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5" name="Google Shape;18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750" y="4486275"/>
            <a:ext cx="26289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285750" y="5686425"/>
            <a:ext cx="52741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Very High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381771" y="5686425"/>
            <a:ext cx="60431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18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285750" y="5857875"/>
            <a:ext cx="29468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2381771" y="5857875"/>
            <a:ext cx="60431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14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285750" y="6029325"/>
            <a:ext cx="46119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Medium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2381771" y="6029325"/>
            <a:ext cx="60431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25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3143250" y="4086225"/>
            <a:ext cx="5829300" cy="25717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3257550" y="4200525"/>
            <a:ext cx="56721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Patent Applications by Research Category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4" name="Google Shape;19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7550" y="4486275"/>
            <a:ext cx="56007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/>
          <p:nvPr/>
        </p:nvSpPr>
        <p:spPr>
          <a:xfrm>
            <a:off x="3257550" y="6143625"/>
            <a:ext cx="1828800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314700" y="6200775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Defense Tech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3314700" y="6343650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52 Patents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5143500" y="6143625"/>
            <a:ext cx="1828800" cy="4000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5200650" y="6200775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Quantum Computing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5200650" y="6343650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38 Patents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7029450" y="6143625"/>
            <a:ext cx="1828800" cy="40005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7086600" y="6200775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6D28D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6D28D9"/>
                </a:solidFill>
                <a:latin typeface="Noto Sans"/>
                <a:ea typeface="Noto Sans"/>
                <a:cs typeface="Noto Sans"/>
                <a:sym typeface="Noto Sans"/>
              </a:rPr>
              <a:t>Neural Interfaces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7086600" y="6343650"/>
            <a:ext cx="178593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31 Patents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71450" y="6772275"/>
            <a:ext cx="8801100" cy="12287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285750" y="68865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Breakthrough Projects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285750" y="7172325"/>
            <a:ext cx="2057400" cy="7143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8725" y="72580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"/>
          <p:cNvSpPr/>
          <p:nvPr/>
        </p:nvSpPr>
        <p:spPr>
          <a:xfrm>
            <a:off x="371475" y="74866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Neural Interface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371475" y="76581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$234M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2457450" y="7172325"/>
            <a:ext cx="2057400" cy="7143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1" name="Google Shape;21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0425" y="72580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/>
          <p:nvPr/>
        </p:nvSpPr>
        <p:spPr>
          <a:xfrm>
            <a:off x="2543175" y="74866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Quantum Computing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2543175" y="76581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$189M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4629150" y="7172325"/>
            <a:ext cx="2057400" cy="71437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5" name="Google Shape;21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93556" y="7258050"/>
            <a:ext cx="12858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/>
          <p:nvPr/>
        </p:nvSpPr>
        <p:spPr>
          <a:xfrm>
            <a:off x="4714875" y="74866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Fusion Power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4714875" y="76581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$156M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6800850" y="7172325"/>
            <a:ext cx="2057400" cy="714375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9" name="Google Shape;21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43825" y="72580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/>
          <p:nvPr/>
        </p:nvSpPr>
        <p:spPr>
          <a:xfrm>
            <a:off x="6886575" y="74866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Defense Systems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6886575" y="76581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$298M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71450" y="8115300"/>
            <a:ext cx="8801100" cy="514350"/>
          </a:xfrm>
          <a:prstGeom prst="rect">
            <a:avLst/>
          </a:prstGeom>
          <a:solidFill>
            <a:srgbClr val="78350F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3" name="Google Shape;223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6141" y="822602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/>
          <p:nvPr/>
        </p:nvSpPr>
        <p:spPr>
          <a:xfrm>
            <a:off x="460772" y="8222456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1394315" y="8222456"/>
            <a:ext cx="7534982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Wayne Enterprises' R&amp;D portfolio demonstrates strong focus on next-generation technologies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with 42% of projects showing high commercialization potential and robust patent protection.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1" name="Google Shape;2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9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3" name="Google Shape;2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14313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"/>
          <p:cNvSpPr/>
          <p:nvPr/>
        </p:nvSpPr>
        <p:spPr>
          <a:xfrm>
            <a:off x="585788" y="285750"/>
            <a:ext cx="5216193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Gotham Security Operations: Crime Prevention Success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Significant improvement in crime prevention effectiveness across districts, with Bristol and Park Row showing exceptional results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71450" y="1028700"/>
            <a:ext cx="4343400" cy="2457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Security Incidents Reduction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8" name="Google Shape;23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41148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/>
          <p:nvPr/>
        </p:nvSpPr>
        <p:spPr>
          <a:xfrm>
            <a:off x="285750" y="2975372"/>
            <a:ext cx="962565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Key Achievement: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176877" y="2975372"/>
            <a:ext cx="329444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35% overall reduction in security incidents across all districts in 2024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4629150" y="1028700"/>
            <a:ext cx="4343400" cy="24574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5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Public Safety Performance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3" name="Google Shape;24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1428750"/>
            <a:ext cx="41148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"/>
          <p:cNvSpPr/>
          <p:nvPr/>
        </p:nvSpPr>
        <p:spPr>
          <a:xfrm>
            <a:off x="4743450" y="2971800"/>
            <a:ext cx="2028825" cy="4000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4800600" y="3032522"/>
            <a:ext cx="390199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Bristol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4800600" y="31718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9.8/10 Safety Score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6829425" y="2971800"/>
            <a:ext cx="2028825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"/>
          <p:cNvSpPr/>
          <p:nvPr/>
        </p:nvSpPr>
        <p:spPr>
          <a:xfrm>
            <a:off x="6886575" y="3032522"/>
            <a:ext cx="52791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Park Row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6886575" y="31718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8.5/10 Safety Score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171450" y="36004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"/>
          <p:cNvSpPr/>
          <p:nvPr/>
        </p:nvSpPr>
        <p:spPr>
          <a:xfrm>
            <a:off x="285750" y="37147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Prevention Effectiveness by District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2" name="Google Shape;25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50" y="4000500"/>
            <a:ext cx="41148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"/>
          <p:cNvSpPr/>
          <p:nvPr/>
        </p:nvSpPr>
        <p:spPr>
          <a:xfrm>
            <a:off x="285750" y="5547122"/>
            <a:ext cx="911163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Best Performers: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285750" y="5547122"/>
            <a:ext cx="3807730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Bristol (92.3%) and Park Row (85.3%) lead in crime prevention effectiveness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4629150" y="36004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"/>
          <p:cNvSpPr/>
          <p:nvPr/>
        </p:nvSpPr>
        <p:spPr>
          <a:xfrm>
            <a:off x="4743450" y="37147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Security Operations Metrics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4743450" y="4000500"/>
            <a:ext cx="4114800" cy="3143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8" name="Google Shape;25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0600" y="41005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"/>
          <p:cNvSpPr/>
          <p:nvPr/>
        </p:nvSpPr>
        <p:spPr>
          <a:xfrm>
            <a:off x="4972050" y="4071938"/>
            <a:ext cx="113214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Avg Response Time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8282034" y="4057650"/>
            <a:ext cx="59050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3.2 min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4743450" y="4400550"/>
            <a:ext cx="4114800" cy="3143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4500563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"/>
          <p:cNvSpPr/>
          <p:nvPr/>
        </p:nvSpPr>
        <p:spPr>
          <a:xfrm>
            <a:off x="5000625" y="4471988"/>
            <a:ext cx="147275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Wayne Tech Deployments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8433476" y="4457700"/>
            <a:ext cx="4390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1,247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"/>
          <p:cNvSpPr/>
          <p:nvPr/>
        </p:nvSpPr>
        <p:spPr>
          <a:xfrm>
            <a:off x="4743450" y="4800600"/>
            <a:ext cx="4114800" cy="3143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6" name="Google Shape;26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0600" y="4900613"/>
            <a:ext cx="7143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"/>
          <p:cNvSpPr/>
          <p:nvPr/>
        </p:nvSpPr>
        <p:spPr>
          <a:xfrm>
            <a:off x="4929188" y="4872038"/>
            <a:ext cx="14961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Infrastructure Investment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8339463" y="4857750"/>
            <a:ext cx="533074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$156M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9" name="Google Shape;26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0600" y="5300663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"/>
          <p:cNvSpPr/>
          <p:nvPr/>
        </p:nvSpPr>
        <p:spPr>
          <a:xfrm>
            <a:off x="5000625" y="5272088"/>
            <a:ext cx="109946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Community Events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8555924" y="5257800"/>
            <a:ext cx="316613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142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4743450" y="5600700"/>
            <a:ext cx="4114800" cy="314325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3" name="Google Shape;27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00600" y="5700713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"/>
          <p:cNvSpPr/>
          <p:nvPr/>
        </p:nvSpPr>
        <p:spPr>
          <a:xfrm>
            <a:off x="4986338" y="5672138"/>
            <a:ext cx="131046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Employee Safety Index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8374456" y="5657850"/>
            <a:ext cx="498081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DC2626"/>
                </a:solidFill>
                <a:latin typeface="Noto Sans"/>
                <a:ea typeface="Noto Sans"/>
                <a:cs typeface="Noto Sans"/>
                <a:sym typeface="Noto Sans"/>
              </a:rPr>
              <a:t>8.9/10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171450" y="6143625"/>
            <a:ext cx="8801100" cy="10001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"/>
          <p:cNvSpPr/>
          <p:nvPr/>
        </p:nvSpPr>
        <p:spPr>
          <a:xfrm>
            <a:off x="285750" y="625792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District Performance Summary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285750" y="6543675"/>
            <a:ext cx="1381116" cy="4857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"/>
          <p:cNvSpPr/>
          <p:nvPr/>
        </p:nvSpPr>
        <p:spPr>
          <a:xfrm>
            <a:off x="342900" y="6600825"/>
            <a:ext cx="133825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Bristol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342900" y="67437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-45%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>
            <a:off x="342900" y="68580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2.1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"/>
          <p:cNvSpPr/>
          <p:nvPr/>
        </p:nvSpPr>
        <p:spPr>
          <a:xfrm>
            <a:off x="1724016" y="6543675"/>
            <a:ext cx="1381116" cy="4857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"/>
          <p:cNvSpPr/>
          <p:nvPr/>
        </p:nvSpPr>
        <p:spPr>
          <a:xfrm>
            <a:off x="1781166" y="6600825"/>
            <a:ext cx="133825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Park Row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"/>
          <p:cNvSpPr/>
          <p:nvPr/>
        </p:nvSpPr>
        <p:spPr>
          <a:xfrm>
            <a:off x="1781166" y="67437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-38%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1781166" y="68580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2.9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"/>
          <p:cNvSpPr/>
          <p:nvPr/>
        </p:nvSpPr>
        <p:spPr>
          <a:xfrm>
            <a:off x="3162281" y="6543675"/>
            <a:ext cx="1381116" cy="48577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"/>
          <p:cNvSpPr/>
          <p:nvPr/>
        </p:nvSpPr>
        <p:spPr>
          <a:xfrm>
            <a:off x="3219431" y="6600825"/>
            <a:ext cx="133825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Downtown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"/>
          <p:cNvSpPr/>
          <p:nvPr/>
        </p:nvSpPr>
        <p:spPr>
          <a:xfrm>
            <a:off x="3219431" y="67437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-28%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"/>
          <p:cNvSpPr/>
          <p:nvPr/>
        </p:nvSpPr>
        <p:spPr>
          <a:xfrm>
            <a:off x="3219431" y="68580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3.2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"/>
          <p:cNvSpPr/>
          <p:nvPr/>
        </p:nvSpPr>
        <p:spPr>
          <a:xfrm>
            <a:off x="4600547" y="6543675"/>
            <a:ext cx="1381144" cy="485775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4657697" y="6600825"/>
            <a:ext cx="1338281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East End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"/>
          <p:cNvSpPr/>
          <p:nvPr/>
        </p:nvSpPr>
        <p:spPr>
          <a:xfrm>
            <a:off x="4657697" y="6743700"/>
            <a:ext cx="1338281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-22%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5"/>
          <p:cNvSpPr/>
          <p:nvPr/>
        </p:nvSpPr>
        <p:spPr>
          <a:xfrm>
            <a:off x="4657697" y="6858000"/>
            <a:ext cx="1338281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4.8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5"/>
          <p:cNvSpPr/>
          <p:nvPr/>
        </p:nvSpPr>
        <p:spPr>
          <a:xfrm>
            <a:off x="6095991" y="6600825"/>
            <a:ext cx="133825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The Narrows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5"/>
          <p:cNvSpPr/>
          <p:nvPr/>
        </p:nvSpPr>
        <p:spPr>
          <a:xfrm>
            <a:off x="6095991" y="67437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-15%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5"/>
          <p:cNvSpPr/>
          <p:nvPr/>
        </p:nvSpPr>
        <p:spPr>
          <a:xfrm>
            <a:off x="6095991" y="68580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6.2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"/>
          <p:cNvSpPr/>
          <p:nvPr/>
        </p:nvSpPr>
        <p:spPr>
          <a:xfrm>
            <a:off x="7477106" y="6543675"/>
            <a:ext cx="1381116" cy="485775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7534256" y="6600825"/>
            <a:ext cx="133825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Otisburg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5"/>
          <p:cNvSpPr/>
          <p:nvPr/>
        </p:nvSpPr>
        <p:spPr>
          <a:xfrm>
            <a:off x="7534256" y="67437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Incidents: -18%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5"/>
          <p:cNvSpPr/>
          <p:nvPr/>
        </p:nvSpPr>
        <p:spPr>
          <a:xfrm>
            <a:off x="7534256" y="6858000"/>
            <a:ext cx="1338253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Response: 5.1 min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"/>
          <p:cNvSpPr/>
          <p:nvPr/>
        </p:nvSpPr>
        <p:spPr>
          <a:xfrm>
            <a:off x="171450" y="7258050"/>
            <a:ext cx="8801100" cy="514350"/>
          </a:xfrm>
          <a:prstGeom prst="rect">
            <a:avLst/>
          </a:prstGeom>
          <a:solidFill>
            <a:srgbClr val="4C1D95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2" name="Google Shape;30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5121" y="736877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/>
          <p:nvPr/>
        </p:nvSpPr>
        <p:spPr>
          <a:xfrm>
            <a:off x="559752" y="7365206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1493295" y="7365206"/>
            <a:ext cx="7337022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Wayne Tech deployments and community engagement initiatives have significantly improved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public safety across all districts, with The Narrows requiring continued focused investment.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0" name="Google Shape;3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80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2" name="Google Shape;3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41102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/>
          <p:nvPr/>
        </p:nvSpPr>
        <p:spPr>
          <a:xfrm>
            <a:off x="612577" y="285750"/>
            <a:ext cx="2596307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Supply Chain Optimization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Gotham Main and Metropolis North facilities leading in performance with ongoing sustainability improvements across all operations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6"/>
          <p:cNvSpPr/>
          <p:nvPr/>
        </p:nvSpPr>
        <p:spPr>
          <a:xfrm>
            <a:off x="1714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Production Volume Trends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7" name="Google Shape;31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"/>
          <p:cNvSpPr/>
          <p:nvPr/>
        </p:nvSpPr>
        <p:spPr>
          <a:xfrm>
            <a:off x="285750" y="2857500"/>
            <a:ext cx="2028825" cy="4000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6"/>
          <p:cNvSpPr/>
          <p:nvPr/>
        </p:nvSpPr>
        <p:spPr>
          <a:xfrm>
            <a:off x="342900" y="2918222"/>
            <a:ext cx="73614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Gotham Main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6"/>
          <p:cNvSpPr/>
          <p:nvPr/>
        </p:nvSpPr>
        <p:spPr>
          <a:xfrm>
            <a:off x="342900" y="30575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302K units/month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2371725" y="2857500"/>
            <a:ext cx="2028825" cy="40005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6"/>
          <p:cNvSpPr/>
          <p:nvPr/>
        </p:nvSpPr>
        <p:spPr>
          <a:xfrm>
            <a:off x="2428875" y="2918222"/>
            <a:ext cx="912251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1D4ED8"/>
                </a:solidFill>
                <a:latin typeface="Noto Sans"/>
                <a:ea typeface="Noto Sans"/>
                <a:cs typeface="Noto Sans"/>
                <a:sym typeface="Noto Sans"/>
              </a:rPr>
              <a:t>Metropolis North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2428875" y="305752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285K units/month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6"/>
          <p:cNvSpPr/>
          <p:nvPr/>
        </p:nvSpPr>
        <p:spPr>
          <a:xfrm>
            <a:off x="46291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Quality Scores by Product Line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6" name="Google Shape;32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"/>
          <p:cNvSpPr/>
          <p:nvPr/>
        </p:nvSpPr>
        <p:spPr>
          <a:xfrm>
            <a:off x="4743450" y="2861072"/>
            <a:ext cx="1011678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Quality Excellence: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6"/>
          <p:cNvSpPr/>
          <p:nvPr/>
        </p:nvSpPr>
        <p:spPr>
          <a:xfrm>
            <a:off x="4743450" y="2861072"/>
            <a:ext cx="4168573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All product lines maintain &gt;92% quality scores with Biotech leading at 96.8%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"/>
          <p:cNvSpPr/>
          <p:nvPr/>
        </p:nvSpPr>
        <p:spPr>
          <a:xfrm>
            <a:off x="171450" y="34861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"/>
          <p:cNvSpPr/>
          <p:nvPr/>
        </p:nvSpPr>
        <p:spPr>
          <a:xfrm>
            <a:off x="2857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Sustainability &amp; Carbon Footprint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1" name="Google Shape;33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750" y="388620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"/>
          <p:cNvSpPr/>
          <p:nvPr/>
        </p:nvSpPr>
        <p:spPr>
          <a:xfrm>
            <a:off x="285750" y="5314950"/>
            <a:ext cx="2028825" cy="40005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"/>
          <p:cNvSpPr/>
          <p:nvPr/>
        </p:nvSpPr>
        <p:spPr>
          <a:xfrm>
            <a:off x="342900" y="5375672"/>
            <a:ext cx="906754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47857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47857"/>
                </a:solidFill>
                <a:latin typeface="Noto Sans"/>
                <a:ea typeface="Noto Sans"/>
                <a:cs typeface="Noto Sans"/>
                <a:sym typeface="Noto Sans"/>
              </a:rPr>
              <a:t>A-Rated Facilities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6"/>
          <p:cNvSpPr/>
          <p:nvPr/>
        </p:nvSpPr>
        <p:spPr>
          <a:xfrm>
            <a:off x="342900" y="551497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3 out of 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6"/>
          <p:cNvSpPr/>
          <p:nvPr/>
        </p:nvSpPr>
        <p:spPr>
          <a:xfrm>
            <a:off x="2371725" y="5314950"/>
            <a:ext cx="2028825" cy="400050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6"/>
          <p:cNvSpPr/>
          <p:nvPr/>
        </p:nvSpPr>
        <p:spPr>
          <a:xfrm>
            <a:off x="2428875" y="5375672"/>
            <a:ext cx="946463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B4530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B45309"/>
                </a:solidFill>
                <a:latin typeface="Noto Sans"/>
                <a:ea typeface="Noto Sans"/>
                <a:cs typeface="Noto Sans"/>
                <a:sym typeface="Noto Sans"/>
              </a:rPr>
              <a:t>Carbon Reduction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6"/>
          <p:cNvSpPr/>
          <p:nvPr/>
        </p:nvSpPr>
        <p:spPr>
          <a:xfrm>
            <a:off x="2428875" y="5514975"/>
            <a:ext cx="19859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-12% YoY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"/>
          <p:cNvSpPr/>
          <p:nvPr/>
        </p:nvSpPr>
        <p:spPr>
          <a:xfrm>
            <a:off x="4629150" y="3486150"/>
            <a:ext cx="4343400" cy="24288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"/>
          <p:cNvSpPr/>
          <p:nvPr/>
        </p:nvSpPr>
        <p:spPr>
          <a:xfrm>
            <a:off x="47434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Operational Excellence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6"/>
          <p:cNvSpPr/>
          <p:nvPr/>
        </p:nvSpPr>
        <p:spPr>
          <a:xfrm>
            <a:off x="4743450" y="3886200"/>
            <a:ext cx="4114800" cy="3143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1" name="Google Shape;341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0600" y="39862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"/>
          <p:cNvSpPr/>
          <p:nvPr/>
        </p:nvSpPr>
        <p:spPr>
          <a:xfrm>
            <a:off x="4972050" y="3957638"/>
            <a:ext cx="103031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Avg Quality Score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6"/>
          <p:cNvSpPr/>
          <p:nvPr/>
        </p:nvSpPr>
        <p:spPr>
          <a:xfrm>
            <a:off x="8386456" y="3943350"/>
            <a:ext cx="486082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94.2%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6"/>
          <p:cNvSpPr/>
          <p:nvPr/>
        </p:nvSpPr>
        <p:spPr>
          <a:xfrm>
            <a:off x="4743450" y="4286250"/>
            <a:ext cx="4114800" cy="3143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5" name="Google Shape;34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438626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"/>
          <p:cNvSpPr/>
          <p:nvPr/>
        </p:nvSpPr>
        <p:spPr>
          <a:xfrm>
            <a:off x="4972050" y="4357688"/>
            <a:ext cx="86902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Avg Lead Time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"/>
          <p:cNvSpPr/>
          <p:nvPr/>
        </p:nvSpPr>
        <p:spPr>
          <a:xfrm>
            <a:off x="8271458" y="4343400"/>
            <a:ext cx="601080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18 days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4743450" y="4686300"/>
            <a:ext cx="4114800" cy="3143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9" name="Google Shape;349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0600" y="47863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"/>
          <p:cNvSpPr/>
          <p:nvPr/>
        </p:nvSpPr>
        <p:spPr>
          <a:xfrm>
            <a:off x="4972050" y="4757738"/>
            <a:ext cx="111113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Disruptions/Month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8596917" y="4743450"/>
            <a:ext cx="275620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2.3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2" name="Google Shape;352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0600" y="518636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"/>
          <p:cNvSpPr/>
          <p:nvPr/>
        </p:nvSpPr>
        <p:spPr>
          <a:xfrm>
            <a:off x="4972050" y="5157788"/>
            <a:ext cx="11259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Inventory Turnover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"/>
          <p:cNvSpPr/>
          <p:nvPr/>
        </p:nvSpPr>
        <p:spPr>
          <a:xfrm>
            <a:off x="8514345" y="5143500"/>
            <a:ext cx="358192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8.2x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"/>
          <p:cNvSpPr/>
          <p:nvPr/>
        </p:nvSpPr>
        <p:spPr>
          <a:xfrm>
            <a:off x="4743450" y="5486400"/>
            <a:ext cx="4114800" cy="314325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6" name="Google Shape;356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00600" y="5586413"/>
            <a:ext cx="7143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"/>
          <p:cNvSpPr/>
          <p:nvPr/>
        </p:nvSpPr>
        <p:spPr>
          <a:xfrm>
            <a:off x="4929188" y="5557838"/>
            <a:ext cx="78709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Cost Per Unit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6"/>
          <p:cNvSpPr/>
          <p:nvPr/>
        </p:nvSpPr>
        <p:spPr>
          <a:xfrm>
            <a:off x="8474190" y="5543550"/>
            <a:ext cx="39834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DC2626"/>
                </a:solidFill>
                <a:latin typeface="Noto Sans"/>
                <a:ea typeface="Noto Sans"/>
                <a:cs typeface="Noto Sans"/>
                <a:sym typeface="Noto Sans"/>
              </a:rPr>
              <a:t>$142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6"/>
          <p:cNvSpPr/>
          <p:nvPr/>
        </p:nvSpPr>
        <p:spPr>
          <a:xfrm>
            <a:off x="171450" y="6029325"/>
            <a:ext cx="8801100" cy="12287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"/>
          <p:cNvSpPr/>
          <p:nvPr/>
        </p:nvSpPr>
        <p:spPr>
          <a:xfrm>
            <a:off x="285750" y="614362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Facility Performance Comparison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6"/>
          <p:cNvSpPr/>
          <p:nvPr/>
        </p:nvSpPr>
        <p:spPr>
          <a:xfrm>
            <a:off x="285750" y="6429375"/>
            <a:ext cx="1645909" cy="7143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"/>
          <p:cNvSpPr/>
          <p:nvPr/>
        </p:nvSpPr>
        <p:spPr>
          <a:xfrm>
            <a:off x="371475" y="6515100"/>
            <a:ext cx="154589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Gotham Main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6"/>
          <p:cNvSpPr/>
          <p:nvPr/>
        </p:nvSpPr>
        <p:spPr>
          <a:xfrm>
            <a:off x="371475" y="6686550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Aerospace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6"/>
          <p:cNvSpPr/>
          <p:nvPr/>
        </p:nvSpPr>
        <p:spPr>
          <a:xfrm>
            <a:off x="371475" y="6800850"/>
            <a:ext cx="15458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96.8% Quality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371475" y="6943725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A+ Sustainability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2017384" y="6429375"/>
            <a:ext cx="1645909" cy="7143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"/>
          <p:cNvSpPr/>
          <p:nvPr/>
        </p:nvSpPr>
        <p:spPr>
          <a:xfrm>
            <a:off x="2103109" y="6515100"/>
            <a:ext cx="154589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Metropolis North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2103109" y="6686550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Biotech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2103109" y="6800850"/>
            <a:ext cx="15458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95.2% Quality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2103109" y="6943725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 Sustainability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3749018" y="6429375"/>
            <a:ext cx="1645937" cy="71437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"/>
          <p:cNvSpPr/>
          <p:nvPr/>
        </p:nvSpPr>
        <p:spPr>
          <a:xfrm>
            <a:off x="3834743" y="6515100"/>
            <a:ext cx="154592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Central City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3834743" y="6686550"/>
            <a:ext cx="1545924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Applied Sciences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3834743" y="6800850"/>
            <a:ext cx="1545924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93.1% Quality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3834743" y="6943725"/>
            <a:ext cx="1545924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B+ Sustainability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6"/>
          <p:cNvSpPr/>
          <p:nvPr/>
        </p:nvSpPr>
        <p:spPr>
          <a:xfrm>
            <a:off x="5480679" y="6429375"/>
            <a:ext cx="1645909" cy="714375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"/>
          <p:cNvSpPr/>
          <p:nvPr/>
        </p:nvSpPr>
        <p:spPr>
          <a:xfrm>
            <a:off x="5566404" y="6515100"/>
            <a:ext cx="154589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Star City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6"/>
          <p:cNvSpPr/>
          <p:nvPr/>
        </p:nvSpPr>
        <p:spPr>
          <a:xfrm>
            <a:off x="5566404" y="6686550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Construction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"/>
          <p:cNvSpPr/>
          <p:nvPr/>
        </p:nvSpPr>
        <p:spPr>
          <a:xfrm>
            <a:off x="5566404" y="6800850"/>
            <a:ext cx="15458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92.4% Quality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6"/>
          <p:cNvSpPr/>
          <p:nvPr/>
        </p:nvSpPr>
        <p:spPr>
          <a:xfrm>
            <a:off x="5566404" y="6943725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 Sustainability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"/>
          <p:cNvSpPr/>
          <p:nvPr/>
        </p:nvSpPr>
        <p:spPr>
          <a:xfrm>
            <a:off x="7298038" y="6515100"/>
            <a:ext cx="154589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Coast City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6"/>
          <p:cNvSpPr/>
          <p:nvPr/>
        </p:nvSpPr>
        <p:spPr>
          <a:xfrm>
            <a:off x="7298038" y="6686550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Mixed Production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"/>
          <p:cNvSpPr/>
          <p:nvPr/>
        </p:nvSpPr>
        <p:spPr>
          <a:xfrm>
            <a:off x="7298038" y="6800850"/>
            <a:ext cx="15458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91.7% Quality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"/>
          <p:cNvSpPr/>
          <p:nvPr/>
        </p:nvSpPr>
        <p:spPr>
          <a:xfrm>
            <a:off x="7298038" y="6943725"/>
            <a:ext cx="1545896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B- Sustainability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85" name="Google Shape;38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5331" y="748307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"/>
          <p:cNvSpPr/>
          <p:nvPr/>
        </p:nvSpPr>
        <p:spPr>
          <a:xfrm>
            <a:off x="459963" y="7479506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"/>
          <p:cNvSpPr/>
          <p:nvPr/>
        </p:nvSpPr>
        <p:spPr>
          <a:xfrm>
            <a:off x="1393506" y="7479506"/>
            <a:ext cx="7536600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Supply chain operations demonstrate strong performance with Gotham Main and Metropolis North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leading in both quality and sustainability metrics. Continued focus on carbon reduction initiatives shows measurable progress.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3" name="Google Shape;3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81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7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5" name="Google Shape;3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241102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"/>
          <p:cNvSpPr/>
          <p:nvPr/>
        </p:nvSpPr>
        <p:spPr>
          <a:xfrm>
            <a:off x="612577" y="285750"/>
            <a:ext cx="2096942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Correlations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7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Key insights from cross-dataset analysis showing relationships between R&amp;D investment, employee satisfaction, and operational performance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"/>
          <p:cNvSpPr/>
          <p:nvPr/>
        </p:nvSpPr>
        <p:spPr>
          <a:xfrm>
            <a:off x="1714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R&amp;D Investment Impact on Growth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0" name="Google Shape;40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750" y="1428750"/>
            <a:ext cx="41148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"/>
          <p:cNvSpPr/>
          <p:nvPr/>
        </p:nvSpPr>
        <p:spPr>
          <a:xfrm>
            <a:off x="285750" y="2975372"/>
            <a:ext cx="104918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Correlation Insight: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"/>
          <p:cNvSpPr/>
          <p:nvPr/>
        </p:nvSpPr>
        <p:spPr>
          <a:xfrm>
            <a:off x="285750" y="2975372"/>
            <a:ext cx="4150575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Strong positive correlation between R&amp;D investment and revenue growth across all divisions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"/>
          <p:cNvSpPr/>
          <p:nvPr/>
        </p:nvSpPr>
        <p:spPr>
          <a:xfrm>
            <a:off x="4629150" y="1028700"/>
            <a:ext cx="4343400" cy="23431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7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Satisfaction-Productivity Relationship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5" name="Google Shape;40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1428750"/>
            <a:ext cx="41148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"/>
          <p:cNvSpPr/>
          <p:nvPr/>
        </p:nvSpPr>
        <p:spPr>
          <a:xfrm>
            <a:off x="4743450" y="2975372"/>
            <a:ext cx="96546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HR-Financial Link: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"/>
          <p:cNvSpPr/>
          <p:nvPr/>
        </p:nvSpPr>
        <p:spPr>
          <a:xfrm>
            <a:off x="4743450" y="2975372"/>
            <a:ext cx="3931965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Higher employee satisfaction directly correlates with increased revenue per employee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7"/>
          <p:cNvSpPr/>
          <p:nvPr/>
        </p:nvSpPr>
        <p:spPr>
          <a:xfrm>
            <a:off x="171450" y="3486150"/>
            <a:ext cx="4343400" cy="24860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"/>
          <p:cNvSpPr/>
          <p:nvPr/>
        </p:nvSpPr>
        <p:spPr>
          <a:xfrm>
            <a:off x="2857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Strategic Correlations Identified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7"/>
          <p:cNvSpPr/>
          <p:nvPr/>
        </p:nvSpPr>
        <p:spPr>
          <a:xfrm>
            <a:off x="285750" y="3886200"/>
            <a:ext cx="4114800" cy="4286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1" name="Google Shape;411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3971925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"/>
          <p:cNvSpPr/>
          <p:nvPr/>
        </p:nvSpPr>
        <p:spPr>
          <a:xfrm>
            <a:off x="528638" y="3943350"/>
            <a:ext cx="27699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R&amp;D → Revenue Growth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7"/>
          <p:cNvSpPr/>
          <p:nvPr/>
        </p:nvSpPr>
        <p:spPr>
          <a:xfrm>
            <a:off x="528638" y="4114800"/>
            <a:ext cx="2769989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12.8% R&amp;D investment ratio drives 18.2% revenue growth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7"/>
          <p:cNvSpPr/>
          <p:nvPr/>
        </p:nvSpPr>
        <p:spPr>
          <a:xfrm>
            <a:off x="285750" y="4400550"/>
            <a:ext cx="4114800" cy="4286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5" name="Google Shape;41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" y="44862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"/>
          <p:cNvSpPr/>
          <p:nvPr/>
        </p:nvSpPr>
        <p:spPr>
          <a:xfrm>
            <a:off x="542925" y="4457700"/>
            <a:ext cx="286949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Satisfaction → Productivity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"/>
          <p:cNvSpPr/>
          <p:nvPr/>
        </p:nvSpPr>
        <p:spPr>
          <a:xfrm>
            <a:off x="542925" y="4629150"/>
            <a:ext cx="2869499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8.7/10 satisfaction correlates with $156K revenue/employee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285750" y="4914900"/>
            <a:ext cx="4114800" cy="4286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9" name="Google Shape;41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500062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"/>
          <p:cNvSpPr/>
          <p:nvPr/>
        </p:nvSpPr>
        <p:spPr>
          <a:xfrm>
            <a:off x="542925" y="4972050"/>
            <a:ext cx="24257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Security → Safety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"/>
          <p:cNvSpPr/>
          <p:nvPr/>
        </p:nvSpPr>
        <p:spPr>
          <a:xfrm>
            <a:off x="542925" y="5143500"/>
            <a:ext cx="2425750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Wayne Tech deployments reduce incidents by 35%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22" name="Google Shape;422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2900" y="551497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/>
          <p:nvPr/>
        </p:nvSpPr>
        <p:spPr>
          <a:xfrm>
            <a:off x="571500" y="5486400"/>
            <a:ext cx="232933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Quality → Efficiency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571500" y="5657850"/>
            <a:ext cx="232933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94.2% quality score with 8.2x inventory turnover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4629150" y="3486150"/>
            <a:ext cx="4343400" cy="24860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7"/>
          <p:cNvSpPr/>
          <p:nvPr/>
        </p:nvSpPr>
        <p:spPr>
          <a:xfrm>
            <a:off x="4743450" y="36004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Cross-Functional Impact Matrix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"/>
          <p:cNvSpPr/>
          <p:nvPr/>
        </p:nvSpPr>
        <p:spPr>
          <a:xfrm>
            <a:off x="4743450" y="3886200"/>
            <a:ext cx="985838" cy="2286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"/>
          <p:cNvSpPr/>
          <p:nvPr/>
        </p:nvSpPr>
        <p:spPr>
          <a:xfrm>
            <a:off x="4743450" y="3886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Impact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"/>
          <p:cNvSpPr/>
          <p:nvPr/>
        </p:nvSpPr>
        <p:spPr>
          <a:xfrm>
            <a:off x="5786438" y="3886200"/>
            <a:ext cx="985838" cy="2286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"/>
          <p:cNvSpPr/>
          <p:nvPr/>
        </p:nvSpPr>
        <p:spPr>
          <a:xfrm>
            <a:off x="5786438" y="3886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Financial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7"/>
          <p:cNvSpPr/>
          <p:nvPr/>
        </p:nvSpPr>
        <p:spPr>
          <a:xfrm>
            <a:off x="6829425" y="3886200"/>
            <a:ext cx="985838" cy="2286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7"/>
          <p:cNvSpPr/>
          <p:nvPr/>
        </p:nvSpPr>
        <p:spPr>
          <a:xfrm>
            <a:off x="6829425" y="3886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HR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7"/>
          <p:cNvSpPr/>
          <p:nvPr/>
        </p:nvSpPr>
        <p:spPr>
          <a:xfrm>
            <a:off x="7872413" y="3886200"/>
            <a:ext cx="985838" cy="228600"/>
          </a:xfrm>
          <a:prstGeom prst="rect">
            <a:avLst/>
          </a:prstGeom>
          <a:solidFill>
            <a:srgbClr val="F3F4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"/>
          <p:cNvSpPr/>
          <p:nvPr/>
        </p:nvSpPr>
        <p:spPr>
          <a:xfrm>
            <a:off x="7872413" y="3886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Operations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"/>
          <p:cNvSpPr/>
          <p:nvPr/>
        </p:nvSpPr>
        <p:spPr>
          <a:xfrm>
            <a:off x="4743450" y="4171950"/>
            <a:ext cx="985838" cy="2286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7"/>
          <p:cNvSpPr/>
          <p:nvPr/>
        </p:nvSpPr>
        <p:spPr>
          <a:xfrm>
            <a:off x="4743450" y="41719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R&amp;D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"/>
          <p:cNvSpPr/>
          <p:nvPr/>
        </p:nvSpPr>
        <p:spPr>
          <a:xfrm>
            <a:off x="5786438" y="417195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"/>
          <p:cNvSpPr/>
          <p:nvPr/>
        </p:nvSpPr>
        <p:spPr>
          <a:xfrm>
            <a:off x="5786438" y="41719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6829425" y="4171950"/>
            <a:ext cx="985838" cy="228600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"/>
          <p:cNvSpPr/>
          <p:nvPr/>
        </p:nvSpPr>
        <p:spPr>
          <a:xfrm>
            <a:off x="6829425" y="41719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7"/>
          <p:cNvSpPr/>
          <p:nvPr/>
        </p:nvSpPr>
        <p:spPr>
          <a:xfrm>
            <a:off x="7872413" y="417195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7"/>
          <p:cNvSpPr/>
          <p:nvPr/>
        </p:nvSpPr>
        <p:spPr>
          <a:xfrm>
            <a:off x="7872413" y="41719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"/>
          <p:cNvSpPr/>
          <p:nvPr/>
        </p:nvSpPr>
        <p:spPr>
          <a:xfrm>
            <a:off x="4743450" y="4457700"/>
            <a:ext cx="985838" cy="228600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"/>
          <p:cNvSpPr/>
          <p:nvPr/>
        </p:nvSpPr>
        <p:spPr>
          <a:xfrm>
            <a:off x="4743450" y="44577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HR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7"/>
          <p:cNvSpPr/>
          <p:nvPr/>
        </p:nvSpPr>
        <p:spPr>
          <a:xfrm>
            <a:off x="5786438" y="445770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"/>
          <p:cNvSpPr/>
          <p:nvPr/>
        </p:nvSpPr>
        <p:spPr>
          <a:xfrm>
            <a:off x="5786438" y="44577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/>
          <p:nvPr/>
        </p:nvSpPr>
        <p:spPr>
          <a:xfrm>
            <a:off x="6829425" y="445770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"/>
          <p:cNvSpPr/>
          <p:nvPr/>
        </p:nvSpPr>
        <p:spPr>
          <a:xfrm>
            <a:off x="6829425" y="44577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7"/>
          <p:cNvSpPr/>
          <p:nvPr/>
        </p:nvSpPr>
        <p:spPr>
          <a:xfrm>
            <a:off x="7872413" y="4457700"/>
            <a:ext cx="985838" cy="228600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"/>
          <p:cNvSpPr/>
          <p:nvPr/>
        </p:nvSpPr>
        <p:spPr>
          <a:xfrm>
            <a:off x="7872413" y="44577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/>
          <p:nvPr/>
        </p:nvSpPr>
        <p:spPr>
          <a:xfrm>
            <a:off x="4743450" y="4743450"/>
            <a:ext cx="985838" cy="228600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"/>
          <p:cNvSpPr/>
          <p:nvPr/>
        </p:nvSpPr>
        <p:spPr>
          <a:xfrm>
            <a:off x="4743450" y="47434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Security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5786438" y="4743450"/>
            <a:ext cx="985838" cy="228600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"/>
          <p:cNvSpPr/>
          <p:nvPr/>
        </p:nvSpPr>
        <p:spPr>
          <a:xfrm>
            <a:off x="5786438" y="47434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6829425" y="474345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"/>
          <p:cNvSpPr/>
          <p:nvPr/>
        </p:nvSpPr>
        <p:spPr>
          <a:xfrm>
            <a:off x="6829425" y="47434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7"/>
          <p:cNvSpPr/>
          <p:nvPr/>
        </p:nvSpPr>
        <p:spPr>
          <a:xfrm>
            <a:off x="7872413" y="474345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7872413" y="474345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"/>
          <p:cNvSpPr/>
          <p:nvPr/>
        </p:nvSpPr>
        <p:spPr>
          <a:xfrm>
            <a:off x="4743450" y="5029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Supply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7"/>
          <p:cNvSpPr/>
          <p:nvPr/>
        </p:nvSpPr>
        <p:spPr>
          <a:xfrm>
            <a:off x="5786438" y="502920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5786438" y="5029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"/>
          <p:cNvSpPr/>
          <p:nvPr/>
        </p:nvSpPr>
        <p:spPr>
          <a:xfrm>
            <a:off x="6829425" y="5029200"/>
            <a:ext cx="985838" cy="228600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6829425" y="5029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"/>
          <p:cNvSpPr/>
          <p:nvPr/>
        </p:nvSpPr>
        <p:spPr>
          <a:xfrm>
            <a:off x="7872413" y="5029200"/>
            <a:ext cx="985838" cy="228600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7872413" y="5029200"/>
            <a:ext cx="1057275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"/>
          <p:cNvSpPr/>
          <p:nvPr/>
        </p:nvSpPr>
        <p:spPr>
          <a:xfrm>
            <a:off x="4743450" y="5341739"/>
            <a:ext cx="410487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Legend: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7"/>
          <p:cNvSpPr/>
          <p:nvPr/>
        </p:nvSpPr>
        <p:spPr>
          <a:xfrm>
            <a:off x="5082499" y="5341739"/>
            <a:ext cx="3751808" cy="116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High = Strong positive correlation, Medium = Moderate correlation, Low = Weak correlation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"/>
          <p:cNvSpPr/>
          <p:nvPr/>
        </p:nvSpPr>
        <p:spPr>
          <a:xfrm>
            <a:off x="171450" y="6086475"/>
            <a:ext cx="8801100" cy="12287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285750" y="62007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Strategic Correlation Insights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"/>
          <p:cNvSpPr/>
          <p:nvPr/>
        </p:nvSpPr>
        <p:spPr>
          <a:xfrm>
            <a:off x="285750" y="6486525"/>
            <a:ext cx="2781291" cy="7143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1" name="Google Shape;47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12088" y="6572250"/>
            <a:ext cx="12858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"/>
          <p:cNvSpPr/>
          <p:nvPr/>
        </p:nvSpPr>
        <p:spPr>
          <a:xfrm>
            <a:off x="371475" y="6800850"/>
            <a:ext cx="26812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Investment Efficiency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"/>
          <p:cNvSpPr/>
          <p:nvPr/>
        </p:nvSpPr>
        <p:spPr>
          <a:xfrm>
            <a:off x="371475" y="6972300"/>
            <a:ext cx="26812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R&amp;D investments show strong ROI across all divisions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"/>
          <p:cNvSpPr/>
          <p:nvPr/>
        </p:nvSpPr>
        <p:spPr>
          <a:xfrm>
            <a:off x="3181341" y="6486525"/>
            <a:ext cx="2781291" cy="7143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5" name="Google Shape;475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64816" y="6572250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"/>
          <p:cNvSpPr/>
          <p:nvPr/>
        </p:nvSpPr>
        <p:spPr>
          <a:xfrm>
            <a:off x="3267066" y="6800850"/>
            <a:ext cx="26812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Human Capital Value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7"/>
          <p:cNvSpPr/>
          <p:nvPr/>
        </p:nvSpPr>
        <p:spPr>
          <a:xfrm>
            <a:off x="3267066" y="6972300"/>
            <a:ext cx="26812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Employee satisfaction directly drives productivity gains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7"/>
          <p:cNvSpPr/>
          <p:nvPr/>
        </p:nvSpPr>
        <p:spPr>
          <a:xfrm>
            <a:off x="6076931" y="6486525"/>
            <a:ext cx="2781319" cy="714375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9" name="Google Shape;479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381866" y="65722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"/>
          <p:cNvSpPr/>
          <p:nvPr/>
        </p:nvSpPr>
        <p:spPr>
          <a:xfrm>
            <a:off x="6162656" y="6800850"/>
            <a:ext cx="268130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Operational Synergy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"/>
          <p:cNvSpPr/>
          <p:nvPr/>
        </p:nvSpPr>
        <p:spPr>
          <a:xfrm>
            <a:off x="6162656" y="6972300"/>
            <a:ext cx="2681306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Cross-functional initiatives amplify overall performance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82" name="Google Shape;482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4771" y="754022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"/>
          <p:cNvSpPr/>
          <p:nvPr/>
        </p:nvSpPr>
        <p:spPr>
          <a:xfrm>
            <a:off x="489403" y="7536656"/>
            <a:ext cx="1004981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Insight: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7"/>
          <p:cNvSpPr/>
          <p:nvPr/>
        </p:nvSpPr>
        <p:spPr>
          <a:xfrm>
            <a:off x="1422946" y="7536656"/>
            <a:ext cx="7477720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Strong correlations across all business functions demonstrate the interconnected nature of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Wayne Enterprises' success, with R&amp;D investment and employee satisfaction as key performance drivers.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0" name="Google Shape;4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81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8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"/>
          <p:cNvSpPr/>
          <p:nvPr/>
        </p:nvSpPr>
        <p:spPr>
          <a:xfrm>
            <a:off x="371475" y="285750"/>
            <a:ext cx="3611361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 &amp; Future Outlook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8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Forecasting models and trend analysis indicating continued growth potential and areas requiring strategic attention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8"/>
          <p:cNvSpPr/>
          <p:nvPr/>
        </p:nvSpPr>
        <p:spPr>
          <a:xfrm>
            <a:off x="171450" y="1028700"/>
            <a:ext cx="4343400" cy="22288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Security Incident Forecasting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6" name="Google Shape;4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"/>
          <p:cNvSpPr/>
          <p:nvPr/>
        </p:nvSpPr>
        <p:spPr>
          <a:xfrm>
            <a:off x="285750" y="2861072"/>
            <a:ext cx="93555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Predictive Model: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8"/>
          <p:cNvSpPr/>
          <p:nvPr/>
        </p:nvSpPr>
        <p:spPr>
          <a:xfrm>
            <a:off x="285750" y="2861072"/>
            <a:ext cx="4064961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Continued Wayne Tech deployments projected to reduce incidents by additional 20% in 2025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8"/>
          <p:cNvSpPr/>
          <p:nvPr/>
        </p:nvSpPr>
        <p:spPr>
          <a:xfrm>
            <a:off x="4629150" y="1028700"/>
            <a:ext cx="4343400" cy="22288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Employee Retention Trends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01" name="Google Shape;5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3450" y="1428750"/>
            <a:ext cx="4114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"/>
          <p:cNvSpPr/>
          <p:nvPr/>
        </p:nvSpPr>
        <p:spPr>
          <a:xfrm>
            <a:off x="4743450" y="2861072"/>
            <a:ext cx="102588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Retention Outlook: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"/>
          <p:cNvSpPr/>
          <p:nvPr/>
        </p:nvSpPr>
        <p:spPr>
          <a:xfrm>
            <a:off x="4743450" y="2861072"/>
            <a:ext cx="4083574" cy="278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Upward trend indicates potential for 96%+ retention rates across all departments by 2025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8"/>
          <p:cNvSpPr/>
          <p:nvPr/>
        </p:nvSpPr>
        <p:spPr>
          <a:xfrm>
            <a:off x="171450" y="3371850"/>
            <a:ext cx="4343400" cy="24860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"/>
          <p:cNvSpPr/>
          <p:nvPr/>
        </p:nvSpPr>
        <p:spPr>
          <a:xfrm>
            <a:off x="285750" y="34861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2025 Growth Projections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8"/>
          <p:cNvSpPr/>
          <p:nvPr/>
        </p:nvSpPr>
        <p:spPr>
          <a:xfrm>
            <a:off x="285750" y="3771900"/>
            <a:ext cx="4114800" cy="3143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7" name="Google Shape;50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" y="38719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"/>
          <p:cNvSpPr/>
          <p:nvPr/>
        </p:nvSpPr>
        <p:spPr>
          <a:xfrm>
            <a:off x="514350" y="3843338"/>
            <a:ext cx="97623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Revenue Growth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8"/>
          <p:cNvSpPr/>
          <p:nvPr/>
        </p:nvSpPr>
        <p:spPr>
          <a:xfrm>
            <a:off x="3969469" y="3829050"/>
            <a:ext cx="44536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+22%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8"/>
          <p:cNvSpPr/>
          <p:nvPr/>
        </p:nvSpPr>
        <p:spPr>
          <a:xfrm>
            <a:off x="285750" y="4171950"/>
            <a:ext cx="4114800" cy="3143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1" name="Google Shape;51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427196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"/>
          <p:cNvSpPr/>
          <p:nvPr/>
        </p:nvSpPr>
        <p:spPr>
          <a:xfrm>
            <a:off x="514350" y="4243388"/>
            <a:ext cx="110449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Aerospace Division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8"/>
          <p:cNvSpPr/>
          <p:nvPr/>
        </p:nvSpPr>
        <p:spPr>
          <a:xfrm>
            <a:off x="3969469" y="4229100"/>
            <a:ext cx="44536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+28%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"/>
          <p:cNvSpPr/>
          <p:nvPr/>
        </p:nvSpPr>
        <p:spPr>
          <a:xfrm>
            <a:off x="285750" y="4572000"/>
            <a:ext cx="4114800" cy="3143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5" name="Google Shape;51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" y="4672013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"/>
          <p:cNvSpPr/>
          <p:nvPr/>
        </p:nvSpPr>
        <p:spPr>
          <a:xfrm>
            <a:off x="500063" y="4643438"/>
            <a:ext cx="94813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Biotech Division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3969469" y="4629150"/>
            <a:ext cx="44536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+25%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18" name="Google Shape;51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2900" y="5072063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"/>
          <p:cNvSpPr/>
          <p:nvPr/>
        </p:nvSpPr>
        <p:spPr>
          <a:xfrm>
            <a:off x="485775" y="5043488"/>
            <a:ext cx="124142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Construction Division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"/>
          <p:cNvSpPr/>
          <p:nvPr/>
        </p:nvSpPr>
        <p:spPr>
          <a:xfrm>
            <a:off x="3969469" y="5029200"/>
            <a:ext cx="44536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+19%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8"/>
          <p:cNvSpPr/>
          <p:nvPr/>
        </p:nvSpPr>
        <p:spPr>
          <a:xfrm>
            <a:off x="285750" y="5372100"/>
            <a:ext cx="4114800" cy="31432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2" name="Google Shape;522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2900" y="5472113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"/>
          <p:cNvSpPr/>
          <p:nvPr/>
        </p:nvSpPr>
        <p:spPr>
          <a:xfrm>
            <a:off x="500063" y="5443538"/>
            <a:ext cx="98014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Applied Sciences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"/>
          <p:cNvSpPr/>
          <p:nvPr/>
        </p:nvSpPr>
        <p:spPr>
          <a:xfrm>
            <a:off x="3969469" y="5429250"/>
            <a:ext cx="44536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+24%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"/>
          <p:cNvSpPr/>
          <p:nvPr/>
        </p:nvSpPr>
        <p:spPr>
          <a:xfrm>
            <a:off x="4629150" y="3371850"/>
            <a:ext cx="4343400" cy="24860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"/>
          <p:cNvSpPr/>
          <p:nvPr/>
        </p:nvSpPr>
        <p:spPr>
          <a:xfrm>
            <a:off x="4743450" y="348615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Risk Assessment &amp; Mitigation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/>
          <p:nvPr/>
        </p:nvSpPr>
        <p:spPr>
          <a:xfrm>
            <a:off x="4743450" y="3771900"/>
            <a:ext cx="4114800" cy="428625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8" name="Google Shape;52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0600" y="385762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"/>
          <p:cNvSpPr/>
          <p:nvPr/>
        </p:nvSpPr>
        <p:spPr>
          <a:xfrm>
            <a:off x="5000625" y="3829050"/>
            <a:ext cx="159093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High Risk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8"/>
          <p:cNvSpPr/>
          <p:nvPr/>
        </p:nvSpPr>
        <p:spPr>
          <a:xfrm>
            <a:off x="5000625" y="4000500"/>
            <a:ext cx="1590935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The Narrows security challenges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"/>
          <p:cNvSpPr/>
          <p:nvPr/>
        </p:nvSpPr>
        <p:spPr>
          <a:xfrm>
            <a:off x="4743450" y="4286250"/>
            <a:ext cx="4114800" cy="42862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2" name="Google Shape;532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00600" y="43719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"/>
          <p:cNvSpPr/>
          <p:nvPr/>
        </p:nvSpPr>
        <p:spPr>
          <a:xfrm>
            <a:off x="5000625" y="4343400"/>
            <a:ext cx="16237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 Risk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8"/>
          <p:cNvSpPr/>
          <p:nvPr/>
        </p:nvSpPr>
        <p:spPr>
          <a:xfrm>
            <a:off x="5000625" y="4514850"/>
            <a:ext cx="16237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Supply chain disruption potential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8"/>
          <p:cNvSpPr/>
          <p:nvPr/>
        </p:nvSpPr>
        <p:spPr>
          <a:xfrm>
            <a:off x="4743450" y="4800600"/>
            <a:ext cx="4114800" cy="4286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6" name="Google Shape;536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00600" y="488632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8"/>
          <p:cNvSpPr/>
          <p:nvPr/>
        </p:nvSpPr>
        <p:spPr>
          <a:xfrm>
            <a:off x="5000625" y="4857750"/>
            <a:ext cx="121128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Watch Areas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8"/>
          <p:cNvSpPr/>
          <p:nvPr/>
        </p:nvSpPr>
        <p:spPr>
          <a:xfrm>
            <a:off x="5000625" y="5029200"/>
            <a:ext cx="1211284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R&amp;D timeline adherence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8"/>
          <p:cNvSpPr/>
          <p:nvPr/>
        </p:nvSpPr>
        <p:spPr>
          <a:xfrm>
            <a:off x="4743450" y="5314950"/>
            <a:ext cx="4114800" cy="4286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0" name="Google Shape;54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00600" y="54006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8"/>
          <p:cNvSpPr/>
          <p:nvPr/>
        </p:nvSpPr>
        <p:spPr>
          <a:xfrm>
            <a:off x="5000625" y="5372100"/>
            <a:ext cx="138262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Low Risk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8"/>
          <p:cNvSpPr/>
          <p:nvPr/>
        </p:nvSpPr>
        <p:spPr>
          <a:xfrm>
            <a:off x="5000625" y="5543550"/>
            <a:ext cx="1382623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Employee retention stability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8"/>
          <p:cNvSpPr/>
          <p:nvPr/>
        </p:nvSpPr>
        <p:spPr>
          <a:xfrm>
            <a:off x="171450" y="5972175"/>
            <a:ext cx="8801100" cy="13430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"/>
          <p:cNvSpPr/>
          <p:nvPr/>
        </p:nvSpPr>
        <p:spPr>
          <a:xfrm>
            <a:off x="285750" y="60864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Strategic Opportunities 2025-2027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8"/>
          <p:cNvSpPr/>
          <p:nvPr/>
        </p:nvSpPr>
        <p:spPr>
          <a:xfrm>
            <a:off x="285750" y="6372225"/>
            <a:ext cx="2057400" cy="828675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6" name="Google Shape;54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8725" y="64579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"/>
          <p:cNvSpPr/>
          <p:nvPr/>
        </p:nvSpPr>
        <p:spPr>
          <a:xfrm>
            <a:off x="371475" y="66865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Neural Interface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8"/>
          <p:cNvSpPr/>
          <p:nvPr/>
        </p:nvSpPr>
        <p:spPr>
          <a:xfrm>
            <a:off x="371475" y="68580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Commercial launch Q3 2025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8"/>
          <p:cNvSpPr/>
          <p:nvPr/>
        </p:nvSpPr>
        <p:spPr>
          <a:xfrm>
            <a:off x="371475" y="7000875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$2.1B market potential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8"/>
          <p:cNvSpPr/>
          <p:nvPr/>
        </p:nvSpPr>
        <p:spPr>
          <a:xfrm>
            <a:off x="2457450" y="6372225"/>
            <a:ext cx="2057400" cy="8286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1" name="Google Shape;551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00425" y="64579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"/>
          <p:cNvSpPr/>
          <p:nvPr/>
        </p:nvSpPr>
        <p:spPr>
          <a:xfrm>
            <a:off x="2543175" y="66865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Quantum Computing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2543175" y="68580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Beta testing Q1 2025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8"/>
          <p:cNvSpPr/>
          <p:nvPr/>
        </p:nvSpPr>
        <p:spPr>
          <a:xfrm>
            <a:off x="2543175" y="7000875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$1.8B market potential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8"/>
          <p:cNvSpPr/>
          <p:nvPr/>
        </p:nvSpPr>
        <p:spPr>
          <a:xfrm>
            <a:off x="4629150" y="6372225"/>
            <a:ext cx="2057400" cy="82867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6" name="Google Shape;556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572125" y="64579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"/>
          <p:cNvSpPr/>
          <p:nvPr/>
        </p:nvSpPr>
        <p:spPr>
          <a:xfrm>
            <a:off x="4714875" y="66865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Global Expansion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8"/>
          <p:cNvSpPr/>
          <p:nvPr/>
        </p:nvSpPr>
        <p:spPr>
          <a:xfrm>
            <a:off x="4714875" y="68580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Asia-Pacific entry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"/>
          <p:cNvSpPr/>
          <p:nvPr/>
        </p:nvSpPr>
        <p:spPr>
          <a:xfrm>
            <a:off x="4714875" y="7000875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$3.2B market potential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"/>
          <p:cNvSpPr/>
          <p:nvPr/>
        </p:nvSpPr>
        <p:spPr>
          <a:xfrm>
            <a:off x="6800850" y="6372225"/>
            <a:ext cx="2057400" cy="828675"/>
          </a:xfrm>
          <a:prstGeom prst="rect">
            <a:avLst/>
          </a:prstGeom>
          <a:solidFill>
            <a:srgbClr val="EDE9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1" name="Google Shape;56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43825" y="6457950"/>
            <a:ext cx="1714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"/>
          <p:cNvSpPr/>
          <p:nvPr/>
        </p:nvSpPr>
        <p:spPr>
          <a:xfrm>
            <a:off x="6886575" y="6686550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Sustainability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8"/>
          <p:cNvSpPr/>
          <p:nvPr/>
        </p:nvSpPr>
        <p:spPr>
          <a:xfrm>
            <a:off x="6886575" y="6858000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Carbon neutral by 2026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8"/>
          <p:cNvSpPr/>
          <p:nvPr/>
        </p:nvSpPr>
        <p:spPr>
          <a:xfrm>
            <a:off x="6886575" y="7000875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ESG leadership position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8"/>
          <p:cNvSpPr/>
          <p:nvPr/>
        </p:nvSpPr>
        <p:spPr>
          <a:xfrm>
            <a:off x="171450" y="7429500"/>
            <a:ext cx="8801100" cy="514350"/>
          </a:xfrm>
          <a:prstGeom prst="rect">
            <a:avLst/>
          </a:prstGeom>
          <a:solidFill>
            <a:srgbClr val="312E81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6" name="Google Shape;566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61947" y="7540228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"/>
          <p:cNvSpPr/>
          <p:nvPr/>
        </p:nvSpPr>
        <p:spPr>
          <a:xfrm>
            <a:off x="436578" y="7536656"/>
            <a:ext cx="928576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Outlook: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8"/>
          <p:cNvSpPr/>
          <p:nvPr/>
        </p:nvSpPr>
        <p:spPr>
          <a:xfrm>
            <a:off x="1293716" y="7536656"/>
            <a:ext cx="7659774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Wayne Enterprises is positioned for accelerated growth with breakthrough technologies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nearing commercialization and strong operational foundations supporting expansion into new markets.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4" name="Google Shape;5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6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9"/>
          <p:cNvSpPr/>
          <p:nvPr/>
        </p:nvSpPr>
        <p:spPr>
          <a:xfrm>
            <a:off x="171450" y="171450"/>
            <a:ext cx="8801100" cy="74295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6" name="Google Shape;57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307181"/>
            <a:ext cx="187523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"/>
          <p:cNvSpPr/>
          <p:nvPr/>
        </p:nvSpPr>
        <p:spPr>
          <a:xfrm>
            <a:off x="558998" y="285750"/>
            <a:ext cx="2636713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87"/>
              <a:buFont typeface="Times New Roman"/>
              <a:buNone/>
            </a:pPr>
            <a:r>
              <a:rPr b="1" i="0" lang="en-US" sz="1687" u="none" cap="none" strike="noStrike">
                <a:solidFill>
                  <a:srgbClr val="1E3A8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Recommendations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9"/>
          <p:cNvSpPr/>
          <p:nvPr/>
        </p:nvSpPr>
        <p:spPr>
          <a:xfrm>
            <a:off x="285750" y="600075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13"/>
              <a:buFont typeface="Arial"/>
              <a:buNone/>
            </a:pPr>
            <a:r>
              <a:rPr b="0" i="0" lang="en-US" sz="1013" u="none" cap="none" strike="noStrike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Data-driven recommendations for resource allocation, risk mitigation, and innovation pipeline optimization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9"/>
          <p:cNvSpPr/>
          <p:nvPr/>
        </p:nvSpPr>
        <p:spPr>
          <a:xfrm>
            <a:off x="171450" y="1028700"/>
            <a:ext cx="4343400" cy="31718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"/>
          <p:cNvSpPr/>
          <p:nvPr/>
        </p:nvSpPr>
        <p:spPr>
          <a:xfrm>
            <a:off x="2857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Priority Action Items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9"/>
          <p:cNvSpPr/>
          <p:nvPr/>
        </p:nvSpPr>
        <p:spPr>
          <a:xfrm>
            <a:off x="285750" y="1428750"/>
            <a:ext cx="4114800" cy="600075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9"/>
          <p:cNvSpPr/>
          <p:nvPr/>
        </p:nvSpPr>
        <p:spPr>
          <a:xfrm>
            <a:off x="285750" y="1428750"/>
            <a:ext cx="28575" cy="600075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3" name="Google Shape;58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15430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9"/>
          <p:cNvSpPr/>
          <p:nvPr/>
        </p:nvSpPr>
        <p:spPr>
          <a:xfrm>
            <a:off x="571500" y="1514475"/>
            <a:ext cx="25040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Immediate (Q1 2025)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9"/>
          <p:cNvSpPr/>
          <p:nvPr/>
        </p:nvSpPr>
        <p:spPr>
          <a:xfrm>
            <a:off x="571500" y="1685925"/>
            <a:ext cx="25040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Increase security investment in The Narrows district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9"/>
          <p:cNvSpPr/>
          <p:nvPr/>
        </p:nvSpPr>
        <p:spPr>
          <a:xfrm>
            <a:off x="571500" y="1828800"/>
            <a:ext cx="2504052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Budget: $25M additional allocation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7" name="Google Shape;58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050" y="22288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9"/>
          <p:cNvSpPr/>
          <p:nvPr/>
        </p:nvSpPr>
        <p:spPr>
          <a:xfrm>
            <a:off x="600075" y="2200275"/>
            <a:ext cx="221361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Short-term (Q2 2025)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9"/>
          <p:cNvSpPr/>
          <p:nvPr/>
        </p:nvSpPr>
        <p:spPr>
          <a:xfrm>
            <a:off x="600075" y="2371725"/>
            <a:ext cx="2213614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Accelerate neural interface commercialization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9"/>
          <p:cNvSpPr/>
          <p:nvPr/>
        </p:nvSpPr>
        <p:spPr>
          <a:xfrm>
            <a:off x="600075" y="2514600"/>
            <a:ext cx="2213614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Timeline: Move launch to Q3 2025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9"/>
          <p:cNvSpPr/>
          <p:nvPr/>
        </p:nvSpPr>
        <p:spPr>
          <a:xfrm>
            <a:off x="285750" y="2800350"/>
            <a:ext cx="4114800" cy="60007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"/>
          <p:cNvSpPr/>
          <p:nvPr/>
        </p:nvSpPr>
        <p:spPr>
          <a:xfrm>
            <a:off x="285750" y="2800350"/>
            <a:ext cx="28575" cy="600075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3" name="Google Shape;59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475" y="2914650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"/>
          <p:cNvSpPr/>
          <p:nvPr/>
        </p:nvSpPr>
        <p:spPr>
          <a:xfrm>
            <a:off x="557213" y="2886075"/>
            <a:ext cx="218590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Medium-term (2025-2026)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9"/>
          <p:cNvSpPr/>
          <p:nvPr/>
        </p:nvSpPr>
        <p:spPr>
          <a:xfrm>
            <a:off x="557213" y="3057525"/>
            <a:ext cx="2185904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Expand Gotham Main facility capacity by 40%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"/>
          <p:cNvSpPr/>
          <p:nvPr/>
        </p:nvSpPr>
        <p:spPr>
          <a:xfrm>
            <a:off x="557213" y="3200400"/>
            <a:ext cx="2185904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Investment: $180M infrastructure upgrade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9"/>
          <p:cNvSpPr/>
          <p:nvPr/>
        </p:nvSpPr>
        <p:spPr>
          <a:xfrm>
            <a:off x="285750" y="3486150"/>
            <a:ext cx="4114800" cy="60007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"/>
          <p:cNvSpPr/>
          <p:nvPr/>
        </p:nvSpPr>
        <p:spPr>
          <a:xfrm>
            <a:off x="285750" y="3486150"/>
            <a:ext cx="28575" cy="600075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9" name="Google Shape;59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475" y="36004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9"/>
          <p:cNvSpPr/>
          <p:nvPr/>
        </p:nvSpPr>
        <p:spPr>
          <a:xfrm>
            <a:off x="571500" y="3571875"/>
            <a:ext cx="225552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Long-term (2026-2027)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9"/>
          <p:cNvSpPr/>
          <p:nvPr/>
        </p:nvSpPr>
        <p:spPr>
          <a:xfrm>
            <a:off x="571500" y="3743325"/>
            <a:ext cx="2255527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Achieve carbon neutrality across all operations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9"/>
          <p:cNvSpPr/>
          <p:nvPr/>
        </p:nvSpPr>
        <p:spPr>
          <a:xfrm>
            <a:off x="571500" y="3886200"/>
            <a:ext cx="2255527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Target: 100% renewable energy by 2026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9"/>
          <p:cNvSpPr/>
          <p:nvPr/>
        </p:nvSpPr>
        <p:spPr>
          <a:xfrm>
            <a:off x="4629150" y="1028700"/>
            <a:ext cx="4343400" cy="31718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9"/>
          <p:cNvSpPr/>
          <p:nvPr/>
        </p:nvSpPr>
        <p:spPr>
          <a:xfrm>
            <a:off x="4743450" y="1143000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Optimal Resource Allocation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9"/>
          <p:cNvSpPr/>
          <p:nvPr/>
        </p:nvSpPr>
        <p:spPr>
          <a:xfrm>
            <a:off x="4743450" y="1428750"/>
            <a:ext cx="4114800" cy="3143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06" name="Google Shape;60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0600" y="1528763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"/>
          <p:cNvSpPr/>
          <p:nvPr/>
        </p:nvSpPr>
        <p:spPr>
          <a:xfrm>
            <a:off x="4957763" y="1500188"/>
            <a:ext cx="96825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R&amp;D Investment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9"/>
          <p:cNvSpPr/>
          <p:nvPr/>
        </p:nvSpPr>
        <p:spPr>
          <a:xfrm>
            <a:off x="7789478" y="1485900"/>
            <a:ext cx="1083059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2563EB"/>
                </a:solidFill>
                <a:latin typeface="Noto Sans"/>
                <a:ea typeface="Noto Sans"/>
                <a:cs typeface="Noto Sans"/>
                <a:sym typeface="Noto Sans"/>
              </a:rPr>
              <a:t>15% of Revenue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9"/>
          <p:cNvSpPr/>
          <p:nvPr/>
        </p:nvSpPr>
        <p:spPr>
          <a:xfrm>
            <a:off x="4914900" y="1828800"/>
            <a:ext cx="40147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Focus: Neural interfaces (40%), Quantum computing (30%), Defense systems (30%)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9"/>
          <p:cNvSpPr/>
          <p:nvPr/>
        </p:nvSpPr>
        <p:spPr>
          <a:xfrm>
            <a:off x="4743450" y="2028825"/>
            <a:ext cx="4114800" cy="3143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1" name="Google Shape;61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00600" y="2128838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"/>
          <p:cNvSpPr/>
          <p:nvPr/>
        </p:nvSpPr>
        <p:spPr>
          <a:xfrm>
            <a:off x="5000625" y="2100263"/>
            <a:ext cx="99259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HR Development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7966677" y="2085975"/>
            <a:ext cx="905861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$85M Annual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"/>
          <p:cNvSpPr/>
          <p:nvPr/>
        </p:nvSpPr>
        <p:spPr>
          <a:xfrm>
            <a:off x="4914900" y="2428875"/>
            <a:ext cx="40147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Focus: Leadership development, diversity programs, security clearance training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9"/>
          <p:cNvSpPr/>
          <p:nvPr/>
        </p:nvSpPr>
        <p:spPr>
          <a:xfrm>
            <a:off x="4743450" y="2628900"/>
            <a:ext cx="4114800" cy="3143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6" name="Google Shape;61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00600" y="272891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"/>
          <p:cNvSpPr/>
          <p:nvPr/>
        </p:nvSpPr>
        <p:spPr>
          <a:xfrm>
            <a:off x="4972050" y="2700338"/>
            <a:ext cx="115078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Security Operations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"/>
          <p:cNvSpPr/>
          <p:nvPr/>
        </p:nvSpPr>
        <p:spPr>
          <a:xfrm>
            <a:off x="7893118" y="2686050"/>
            <a:ext cx="979419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C3AED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7C3AED"/>
                </a:solidFill>
                <a:latin typeface="Noto Sans"/>
                <a:ea typeface="Noto Sans"/>
                <a:cs typeface="Noto Sans"/>
                <a:sym typeface="Noto Sans"/>
              </a:rPr>
              <a:t>$200M Annual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9"/>
          <p:cNvSpPr/>
          <p:nvPr/>
        </p:nvSpPr>
        <p:spPr>
          <a:xfrm>
            <a:off x="4914900" y="3028950"/>
            <a:ext cx="40147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Focus: Wayne Tech expansion, community engagement, infrastructure upgrades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0" name="Google Shape;620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00600" y="3328988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"/>
          <p:cNvSpPr/>
          <p:nvPr/>
        </p:nvSpPr>
        <p:spPr>
          <a:xfrm>
            <a:off x="4986338" y="3300413"/>
            <a:ext cx="782157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Supply Chain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9"/>
          <p:cNvSpPr/>
          <p:nvPr/>
        </p:nvSpPr>
        <p:spPr>
          <a:xfrm>
            <a:off x="7893118" y="3286125"/>
            <a:ext cx="979419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$120M Annual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9"/>
          <p:cNvSpPr/>
          <p:nvPr/>
        </p:nvSpPr>
        <p:spPr>
          <a:xfrm>
            <a:off x="4914900" y="3629025"/>
            <a:ext cx="40147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Focus: Sustainability initiatives, automation, quality improvements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9"/>
          <p:cNvSpPr/>
          <p:nvPr/>
        </p:nvSpPr>
        <p:spPr>
          <a:xfrm>
            <a:off x="171450" y="4314825"/>
            <a:ext cx="4343400" cy="33432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"/>
          <p:cNvSpPr/>
          <p:nvPr/>
        </p:nvSpPr>
        <p:spPr>
          <a:xfrm>
            <a:off x="285750" y="4429125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Risk Mitigation Strategies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9"/>
          <p:cNvSpPr/>
          <p:nvPr/>
        </p:nvSpPr>
        <p:spPr>
          <a:xfrm>
            <a:off x="285750" y="4714875"/>
            <a:ext cx="4114800" cy="885825"/>
          </a:xfrm>
          <a:prstGeom prst="rect">
            <a:avLst/>
          </a:prstGeom>
          <a:solidFill>
            <a:srgbClr val="FE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7" name="Google Shape;627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1475" y="48291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9"/>
          <p:cNvSpPr/>
          <p:nvPr/>
        </p:nvSpPr>
        <p:spPr>
          <a:xfrm>
            <a:off x="542925" y="4800600"/>
            <a:ext cx="156088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Security Risk Management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9"/>
          <p:cNvSpPr/>
          <p:nvPr/>
        </p:nvSpPr>
        <p:spPr>
          <a:xfrm>
            <a:off x="371475" y="50292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Deploy additional Wayne Tech units in high-risk areas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9"/>
          <p:cNvSpPr/>
          <p:nvPr/>
        </p:nvSpPr>
        <p:spPr>
          <a:xfrm>
            <a:off x="371475" y="52006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Increase community engagement programs by 50%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9"/>
          <p:cNvSpPr/>
          <p:nvPr/>
        </p:nvSpPr>
        <p:spPr>
          <a:xfrm>
            <a:off x="371475" y="53721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rapid response protocols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9"/>
          <p:cNvSpPr/>
          <p:nvPr/>
        </p:nvSpPr>
        <p:spPr>
          <a:xfrm>
            <a:off x="285750" y="5686425"/>
            <a:ext cx="4114800" cy="885825"/>
          </a:xfrm>
          <a:prstGeom prst="rect">
            <a:avLst/>
          </a:prstGeom>
          <a:solidFill>
            <a:srgbClr val="FFF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3" name="Google Shape;63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1475" y="580072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"/>
          <p:cNvSpPr/>
          <p:nvPr/>
        </p:nvSpPr>
        <p:spPr>
          <a:xfrm>
            <a:off x="571500" y="5772150"/>
            <a:ext cx="138304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Supply Chain Resilience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9"/>
          <p:cNvSpPr/>
          <p:nvPr/>
        </p:nvSpPr>
        <p:spPr>
          <a:xfrm>
            <a:off x="371475" y="60007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Diversify supplier base across 3 continents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9"/>
          <p:cNvSpPr/>
          <p:nvPr/>
        </p:nvSpPr>
        <p:spPr>
          <a:xfrm>
            <a:off x="371475" y="61722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Implement AI-driven demand forecasting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"/>
          <p:cNvSpPr/>
          <p:nvPr/>
        </p:nvSpPr>
        <p:spPr>
          <a:xfrm>
            <a:off x="371475" y="63436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strategic inventory buffers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9"/>
          <p:cNvSpPr/>
          <p:nvPr/>
        </p:nvSpPr>
        <p:spPr>
          <a:xfrm>
            <a:off x="285750" y="6657975"/>
            <a:ext cx="4114800" cy="8858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9" name="Google Shape;639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1475" y="67722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"/>
          <p:cNvSpPr/>
          <p:nvPr/>
        </p:nvSpPr>
        <p:spPr>
          <a:xfrm>
            <a:off x="542925" y="6743700"/>
            <a:ext cx="160204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R&amp;D Timeline Management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9"/>
          <p:cNvSpPr/>
          <p:nvPr/>
        </p:nvSpPr>
        <p:spPr>
          <a:xfrm>
            <a:off x="371475" y="69723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Implement agile project management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9"/>
          <p:cNvSpPr/>
          <p:nvPr/>
        </p:nvSpPr>
        <p:spPr>
          <a:xfrm>
            <a:off x="371475" y="71437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milestone-based funding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9"/>
          <p:cNvSpPr/>
          <p:nvPr/>
        </p:nvSpPr>
        <p:spPr>
          <a:xfrm>
            <a:off x="371475" y="73152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Create cross-project resource sharing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9"/>
          <p:cNvSpPr/>
          <p:nvPr/>
        </p:nvSpPr>
        <p:spPr>
          <a:xfrm>
            <a:off x="4629150" y="4314825"/>
            <a:ext cx="4343400" cy="334327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"/>
          <p:cNvSpPr/>
          <p:nvPr/>
        </p:nvSpPr>
        <p:spPr>
          <a:xfrm>
            <a:off x="4743450" y="4429125"/>
            <a:ext cx="41862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Innovation Pipeline Optimization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9"/>
          <p:cNvSpPr/>
          <p:nvPr/>
        </p:nvSpPr>
        <p:spPr>
          <a:xfrm>
            <a:off x="4743450" y="4714875"/>
            <a:ext cx="4114800" cy="771525"/>
          </a:xfrm>
          <a:prstGeom prst="rect">
            <a:avLst/>
          </a:prstGeom>
          <a:solidFill>
            <a:srgbClr val="ECFD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9"/>
          <p:cNvSpPr/>
          <p:nvPr/>
        </p:nvSpPr>
        <p:spPr>
          <a:xfrm>
            <a:off x="4829175" y="48006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High-Priority Projects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9"/>
          <p:cNvSpPr/>
          <p:nvPr/>
        </p:nvSpPr>
        <p:spPr>
          <a:xfrm>
            <a:off x="4829175" y="5029200"/>
            <a:ext cx="1943100" cy="37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"/>
          <p:cNvSpPr/>
          <p:nvPr/>
        </p:nvSpPr>
        <p:spPr>
          <a:xfrm>
            <a:off x="4886325" y="5089922"/>
            <a:ext cx="85616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Neural Interface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9"/>
          <p:cNvSpPr/>
          <p:nvPr/>
        </p:nvSpPr>
        <p:spPr>
          <a:xfrm>
            <a:off x="4886325" y="5229225"/>
            <a:ext cx="190023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Fast-track to market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9"/>
          <p:cNvSpPr/>
          <p:nvPr/>
        </p:nvSpPr>
        <p:spPr>
          <a:xfrm>
            <a:off x="6829425" y="5029200"/>
            <a:ext cx="1943100" cy="371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9"/>
          <p:cNvSpPr/>
          <p:nvPr/>
        </p:nvSpPr>
        <p:spPr>
          <a:xfrm>
            <a:off x="6886575" y="5089922"/>
            <a:ext cx="109028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Quantum Computing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9"/>
          <p:cNvSpPr/>
          <p:nvPr/>
        </p:nvSpPr>
        <p:spPr>
          <a:xfrm>
            <a:off x="6886575" y="5229225"/>
            <a:ext cx="190023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675"/>
              <a:buFont typeface="Noto Sans"/>
              <a:buNone/>
            </a:pPr>
            <a:r>
              <a:rPr b="0" i="0" lang="en-US" sz="675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Beta testing acceleration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9"/>
          <p:cNvSpPr/>
          <p:nvPr/>
        </p:nvSpPr>
        <p:spPr>
          <a:xfrm>
            <a:off x="4743450" y="5572125"/>
            <a:ext cx="4114800" cy="885825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"/>
          <p:cNvSpPr/>
          <p:nvPr/>
        </p:nvSpPr>
        <p:spPr>
          <a:xfrm>
            <a:off x="4829175" y="565785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E40AF"/>
                </a:solidFill>
                <a:latin typeface="Noto Sans"/>
                <a:ea typeface="Noto Sans"/>
                <a:cs typeface="Noto Sans"/>
                <a:sym typeface="Noto Sans"/>
              </a:rPr>
              <a:t>Resource Reallocation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9"/>
          <p:cNvSpPr/>
          <p:nvPr/>
        </p:nvSpPr>
        <p:spPr>
          <a:xfrm>
            <a:off x="4829175" y="58864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Consolidate low-potential projects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9"/>
          <p:cNvSpPr/>
          <p:nvPr/>
        </p:nvSpPr>
        <p:spPr>
          <a:xfrm>
            <a:off x="4829175" y="60579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Increase funding for "Very High" potential projects by 25%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9"/>
          <p:cNvSpPr/>
          <p:nvPr/>
        </p:nvSpPr>
        <p:spPr>
          <a:xfrm>
            <a:off x="4829175" y="62293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innovation incubator program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9"/>
          <p:cNvSpPr/>
          <p:nvPr/>
        </p:nvSpPr>
        <p:spPr>
          <a:xfrm>
            <a:off x="4743450" y="6543675"/>
            <a:ext cx="4114800" cy="885825"/>
          </a:xfrm>
          <a:prstGeom prst="rect">
            <a:avLst/>
          </a:prstGeom>
          <a:solidFill>
            <a:srgbClr val="F5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"/>
          <p:cNvSpPr/>
          <p:nvPr/>
        </p:nvSpPr>
        <p:spPr>
          <a:xfrm>
            <a:off x="4829175" y="6629400"/>
            <a:ext cx="40147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B21B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5B21B6"/>
                </a:solidFill>
                <a:latin typeface="Noto Sans"/>
                <a:ea typeface="Noto Sans"/>
                <a:cs typeface="Noto Sans"/>
                <a:sym typeface="Noto Sans"/>
              </a:rPr>
              <a:t>Patent Strategy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9"/>
          <p:cNvSpPr/>
          <p:nvPr/>
        </p:nvSpPr>
        <p:spPr>
          <a:xfrm>
            <a:off x="4829175" y="68580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File 300+ patents in 2025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9"/>
          <p:cNvSpPr/>
          <p:nvPr/>
        </p:nvSpPr>
        <p:spPr>
          <a:xfrm>
            <a:off x="4829175" y="702945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Focus on AI and quantum technologies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9"/>
          <p:cNvSpPr/>
          <p:nvPr/>
        </p:nvSpPr>
        <p:spPr>
          <a:xfrm>
            <a:off x="4829175" y="7200900"/>
            <a:ext cx="40147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Establish defensive patent portfolio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9"/>
          <p:cNvSpPr/>
          <p:nvPr/>
        </p:nvSpPr>
        <p:spPr>
          <a:xfrm>
            <a:off x="171450" y="7772400"/>
            <a:ext cx="8801100" cy="1114425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9"/>
          <p:cNvSpPr/>
          <p:nvPr/>
        </p:nvSpPr>
        <p:spPr>
          <a:xfrm>
            <a:off x="285750" y="7886700"/>
            <a:ext cx="864393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Arial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Implementation Timeline &amp; Success Metrics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9"/>
          <p:cNvSpPr/>
          <p:nvPr/>
        </p:nvSpPr>
        <p:spPr>
          <a:xfrm>
            <a:off x="285750" y="8172450"/>
            <a:ext cx="2057400" cy="600075"/>
          </a:xfrm>
          <a:prstGeom prst="rect">
            <a:avLst/>
          </a:prstGeom>
          <a:solidFill>
            <a:srgbClr val="FEE2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"/>
          <p:cNvSpPr/>
          <p:nvPr/>
        </p:nvSpPr>
        <p:spPr>
          <a:xfrm>
            <a:off x="371475" y="8258175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1B1B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91B1B"/>
                </a:solidFill>
                <a:latin typeface="Noto Sans"/>
                <a:ea typeface="Noto Sans"/>
                <a:cs typeface="Noto Sans"/>
                <a:sym typeface="Noto Sans"/>
              </a:rPr>
              <a:t>Q1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9"/>
          <p:cNvSpPr/>
          <p:nvPr/>
        </p:nvSpPr>
        <p:spPr>
          <a:xfrm>
            <a:off x="371475" y="8429625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Security investment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9"/>
          <p:cNvSpPr/>
          <p:nvPr/>
        </p:nvSpPr>
        <p:spPr>
          <a:xfrm>
            <a:off x="371475" y="8572500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C2626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DC2626"/>
                </a:solidFill>
                <a:latin typeface="Noto Sans"/>
                <a:ea typeface="Noto Sans"/>
                <a:cs typeface="Noto Sans"/>
                <a:sym typeface="Noto Sans"/>
              </a:rPr>
              <a:t>KPI: -10% incidents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9"/>
          <p:cNvSpPr/>
          <p:nvPr/>
        </p:nvSpPr>
        <p:spPr>
          <a:xfrm>
            <a:off x="2543175" y="8258175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Q2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9"/>
          <p:cNvSpPr/>
          <p:nvPr/>
        </p:nvSpPr>
        <p:spPr>
          <a:xfrm>
            <a:off x="2543175" y="8429625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Neural interface prep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"/>
          <p:cNvSpPr/>
          <p:nvPr/>
        </p:nvSpPr>
        <p:spPr>
          <a:xfrm>
            <a:off x="2543175" y="8572500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KPI: Beta completion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9"/>
          <p:cNvSpPr/>
          <p:nvPr/>
        </p:nvSpPr>
        <p:spPr>
          <a:xfrm>
            <a:off x="4629150" y="8172450"/>
            <a:ext cx="2057400" cy="600075"/>
          </a:xfrm>
          <a:prstGeom prst="rect">
            <a:avLst/>
          </a:prstGeom>
          <a:solidFill>
            <a:srgbClr val="FEF3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"/>
          <p:cNvSpPr/>
          <p:nvPr/>
        </p:nvSpPr>
        <p:spPr>
          <a:xfrm>
            <a:off x="4714875" y="8258175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400E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92400E"/>
                </a:solidFill>
                <a:latin typeface="Noto Sans"/>
                <a:ea typeface="Noto Sans"/>
                <a:cs typeface="Noto Sans"/>
                <a:sym typeface="Noto Sans"/>
              </a:rPr>
              <a:t>Q3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9"/>
          <p:cNvSpPr/>
          <p:nvPr/>
        </p:nvSpPr>
        <p:spPr>
          <a:xfrm>
            <a:off x="4714875" y="8429625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Product launch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9"/>
          <p:cNvSpPr/>
          <p:nvPr/>
        </p:nvSpPr>
        <p:spPr>
          <a:xfrm>
            <a:off x="4714875" y="8572500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7706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D97706"/>
                </a:solidFill>
                <a:latin typeface="Noto Sans"/>
                <a:ea typeface="Noto Sans"/>
                <a:cs typeface="Noto Sans"/>
                <a:sym typeface="Noto Sans"/>
              </a:rPr>
              <a:t>KPI: $500M revenue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9"/>
          <p:cNvSpPr/>
          <p:nvPr/>
        </p:nvSpPr>
        <p:spPr>
          <a:xfrm>
            <a:off x="6800850" y="8172450"/>
            <a:ext cx="2057400" cy="600075"/>
          </a:xfrm>
          <a:prstGeom prst="rect">
            <a:avLst/>
          </a:prstGeom>
          <a:solidFill>
            <a:srgbClr val="D1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6886575" y="8258175"/>
            <a:ext cx="195738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65F46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65F46"/>
                </a:solidFill>
                <a:latin typeface="Noto Sans"/>
                <a:ea typeface="Noto Sans"/>
                <a:cs typeface="Noto Sans"/>
                <a:sym typeface="Noto Sans"/>
              </a:rPr>
              <a:t>Q4 2025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9"/>
          <p:cNvSpPr/>
          <p:nvPr/>
        </p:nvSpPr>
        <p:spPr>
          <a:xfrm>
            <a:off x="6886575" y="8429625"/>
            <a:ext cx="1957388" cy="142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Expansion planning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9"/>
          <p:cNvSpPr/>
          <p:nvPr/>
        </p:nvSpPr>
        <p:spPr>
          <a:xfrm>
            <a:off x="6886575" y="8572500"/>
            <a:ext cx="1957388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675"/>
              <a:buFont typeface="Noto Sans"/>
              <a:buNone/>
            </a:pPr>
            <a:r>
              <a:rPr b="1" i="0" lang="en-US" sz="675" u="none" cap="none" strike="noStrike">
                <a:solidFill>
                  <a:srgbClr val="059669"/>
                </a:solidFill>
                <a:latin typeface="Noto Sans"/>
                <a:ea typeface="Noto Sans"/>
                <a:cs typeface="Noto Sans"/>
                <a:sym typeface="Noto Sans"/>
              </a:rPr>
              <a:t>KPI: 25% growth</a:t>
            </a:r>
            <a:endParaRPr b="0" i="0" sz="6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9"/>
          <p:cNvSpPr/>
          <p:nvPr/>
        </p:nvSpPr>
        <p:spPr>
          <a:xfrm>
            <a:off x="171450" y="9001125"/>
            <a:ext cx="8801100" cy="514350"/>
          </a:xfrm>
          <a:prstGeom prst="rect">
            <a:avLst/>
          </a:prstGeom>
          <a:solidFill>
            <a:srgbClr val="111827">
              <a:alpha val="8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82" name="Google Shape;682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0953" y="9111853"/>
            <a:ext cx="8572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"/>
          <p:cNvSpPr/>
          <p:nvPr/>
        </p:nvSpPr>
        <p:spPr>
          <a:xfrm>
            <a:off x="565584" y="9108281"/>
            <a:ext cx="1030542" cy="128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Strategic Priority: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9"/>
          <p:cNvSpPr/>
          <p:nvPr/>
        </p:nvSpPr>
        <p:spPr>
          <a:xfrm>
            <a:off x="1524688" y="9108281"/>
            <a:ext cx="7299796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 on high-impact, data-driven initiatives that leverage Wayne Enterprises'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core strengths while addressing identified risk areas and market opportunities.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2025-06-13T08:05:19Z</dcterms:created>
  <dc:creator>PptxGenJS</dc:creator>
</cp:coreProperties>
</file>